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305" r:id="rId5"/>
    <p:sldId id="320" r:id="rId6"/>
    <p:sldId id="321" r:id="rId7"/>
    <p:sldId id="322" r:id="rId8"/>
    <p:sldId id="323" r:id="rId9"/>
    <p:sldId id="353" r:id="rId10"/>
    <p:sldId id="354" r:id="rId11"/>
    <p:sldId id="355" r:id="rId12"/>
    <p:sldId id="352" r:id="rId13"/>
    <p:sldId id="324" r:id="rId14"/>
    <p:sldId id="325" r:id="rId15"/>
    <p:sldId id="326" r:id="rId16"/>
    <p:sldId id="327" r:id="rId17"/>
    <p:sldId id="328" r:id="rId18"/>
    <p:sldId id="340" r:id="rId19"/>
    <p:sldId id="341" r:id="rId20"/>
    <p:sldId id="329" r:id="rId21"/>
    <p:sldId id="330" r:id="rId22"/>
    <p:sldId id="331" r:id="rId23"/>
    <p:sldId id="356" r:id="rId24"/>
    <p:sldId id="332" r:id="rId25"/>
    <p:sldId id="333" r:id="rId26"/>
    <p:sldId id="334" r:id="rId27"/>
    <p:sldId id="335" r:id="rId28"/>
    <p:sldId id="336" r:id="rId29"/>
    <p:sldId id="361" r:id="rId30"/>
    <p:sldId id="337" r:id="rId31"/>
    <p:sldId id="362" r:id="rId32"/>
    <p:sldId id="338" r:id="rId33"/>
    <p:sldId id="339" r:id="rId34"/>
    <p:sldId id="358" r:id="rId35"/>
    <p:sldId id="342" r:id="rId36"/>
    <p:sldId id="343" r:id="rId37"/>
    <p:sldId id="357" r:id="rId38"/>
    <p:sldId id="344" r:id="rId39"/>
    <p:sldId id="345" r:id="rId40"/>
    <p:sldId id="349" r:id="rId41"/>
    <p:sldId id="359" r:id="rId42"/>
    <p:sldId id="347" r:id="rId43"/>
    <p:sldId id="348" r:id="rId44"/>
    <p:sldId id="360" r:id="rId45"/>
    <p:sldId id="350" r:id="rId46"/>
    <p:sldId id="351" r:id="rId47"/>
    <p:sldId id="3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DATHA DHANUSH" userId="11b312240e73480b" providerId="LiveId" clId="{904366D4-DAEE-4449-ADA1-A9CAEE16768E}"/>
    <pc:docChg chg="undo custSel addSld delSld modSld">
      <pc:chgData name="SAI DATHA DHANUSH" userId="11b312240e73480b" providerId="LiveId" clId="{904366D4-DAEE-4449-ADA1-A9CAEE16768E}" dt="2024-03-26T11:41:49.696" v="167" actId="2696"/>
      <pc:docMkLst>
        <pc:docMk/>
      </pc:docMkLst>
      <pc:sldChg chg="modSp del mod">
        <pc:chgData name="SAI DATHA DHANUSH" userId="11b312240e73480b" providerId="LiveId" clId="{904366D4-DAEE-4449-ADA1-A9CAEE16768E}" dt="2024-03-26T11:41:49.696" v="167" actId="2696"/>
        <pc:sldMkLst>
          <pc:docMk/>
          <pc:sldMk cId="520700503" sldId="310"/>
        </pc:sldMkLst>
        <pc:spChg chg="mod">
          <ac:chgData name="SAI DATHA DHANUSH" userId="11b312240e73480b" providerId="LiveId" clId="{904366D4-DAEE-4449-ADA1-A9CAEE16768E}" dt="2024-03-26T11:06:17.256" v="129"/>
          <ac:spMkLst>
            <pc:docMk/>
            <pc:sldMk cId="520700503" sldId="310"/>
            <ac:spMk id="3" creationId="{DC9AC05D-560D-1665-8879-549C0B4EDE5C}"/>
          </ac:spMkLst>
        </pc:spChg>
      </pc:sldChg>
      <pc:sldChg chg="modSp mod">
        <pc:chgData name="SAI DATHA DHANUSH" userId="11b312240e73480b" providerId="LiveId" clId="{904366D4-DAEE-4449-ADA1-A9CAEE16768E}" dt="2024-03-26T10:26:51.954" v="77" actId="1036"/>
        <pc:sldMkLst>
          <pc:docMk/>
          <pc:sldMk cId="2693410416" sldId="320"/>
        </pc:sldMkLst>
        <pc:spChg chg="mod">
          <ac:chgData name="SAI DATHA DHANUSH" userId="11b312240e73480b" providerId="LiveId" clId="{904366D4-DAEE-4449-ADA1-A9CAEE16768E}" dt="2024-03-26T10:26:51.954" v="77" actId="1036"/>
          <ac:spMkLst>
            <pc:docMk/>
            <pc:sldMk cId="2693410416" sldId="320"/>
            <ac:spMk id="6" creationId="{CE2BAEE0-BC2D-4506-B35D-884A3B655A4A}"/>
          </ac:spMkLst>
        </pc:spChg>
        <pc:spChg chg="mod">
          <ac:chgData name="SAI DATHA DHANUSH" userId="11b312240e73480b" providerId="LiveId" clId="{904366D4-DAEE-4449-ADA1-A9CAEE16768E}" dt="2024-03-26T10:22:21.789" v="72"/>
          <ac:spMkLst>
            <pc:docMk/>
            <pc:sldMk cId="2693410416" sldId="320"/>
            <ac:spMk id="7" creationId="{EF9DB517-C82F-48E7-A93F-DC52763895AA}"/>
          </ac:spMkLst>
        </pc:spChg>
      </pc:sldChg>
      <pc:sldChg chg="addSp delSp modSp mod">
        <pc:chgData name="SAI DATHA DHANUSH" userId="11b312240e73480b" providerId="LiveId" clId="{904366D4-DAEE-4449-ADA1-A9CAEE16768E}" dt="2024-03-26T10:18:30.828" v="48" actId="5793"/>
        <pc:sldMkLst>
          <pc:docMk/>
          <pc:sldMk cId="2732439228" sldId="323"/>
        </pc:sldMkLst>
        <pc:spChg chg="del">
          <ac:chgData name="SAI DATHA DHANUSH" userId="11b312240e73480b" providerId="LiveId" clId="{904366D4-DAEE-4449-ADA1-A9CAEE16768E}" dt="2024-03-26T10:17:41.026" v="2" actId="478"/>
          <ac:spMkLst>
            <pc:docMk/>
            <pc:sldMk cId="2732439228" sldId="323"/>
            <ac:spMk id="4" creationId="{6C89730D-98B6-43F5-85A2-B16CBED93BFF}"/>
          </ac:spMkLst>
        </pc:spChg>
        <pc:spChg chg="mod">
          <ac:chgData name="SAI DATHA DHANUSH" userId="11b312240e73480b" providerId="LiveId" clId="{904366D4-DAEE-4449-ADA1-A9CAEE16768E}" dt="2024-03-26T10:17:47.392" v="32" actId="20577"/>
          <ac:spMkLst>
            <pc:docMk/>
            <pc:sldMk cId="2732439228" sldId="323"/>
            <ac:spMk id="6" creationId="{897B0A68-4440-46FF-83C2-578220407752}"/>
          </ac:spMkLst>
        </pc:spChg>
        <pc:spChg chg="add mod">
          <ac:chgData name="SAI DATHA DHANUSH" userId="11b312240e73480b" providerId="LiveId" clId="{904366D4-DAEE-4449-ADA1-A9CAEE16768E}" dt="2024-03-26T10:18:30.828" v="48" actId="5793"/>
          <ac:spMkLst>
            <pc:docMk/>
            <pc:sldMk cId="2732439228" sldId="323"/>
            <ac:spMk id="7" creationId="{79F81951-8A86-48A9-BDE0-88EE3382D81A}"/>
          </ac:spMkLst>
        </pc:spChg>
      </pc:sldChg>
      <pc:sldChg chg="addSp delSp modSp mod">
        <pc:chgData name="SAI DATHA DHANUSH" userId="11b312240e73480b" providerId="LiveId" clId="{904366D4-DAEE-4449-ADA1-A9CAEE16768E}" dt="2024-03-26T11:19:35.007" v="139" actId="1076"/>
        <pc:sldMkLst>
          <pc:docMk/>
          <pc:sldMk cId="1722275937" sldId="332"/>
        </pc:sldMkLst>
        <pc:spChg chg="add del mod">
          <ac:chgData name="SAI DATHA DHANUSH" userId="11b312240e73480b" providerId="LiveId" clId="{904366D4-DAEE-4449-ADA1-A9CAEE16768E}" dt="2024-03-26T11:19:33.368" v="138" actId="478"/>
          <ac:spMkLst>
            <pc:docMk/>
            <pc:sldMk cId="1722275937" sldId="332"/>
            <ac:spMk id="8" creationId="{FBCD5A16-2F2F-4DCE-BA0E-9AD5B58D1404}"/>
          </ac:spMkLst>
        </pc:spChg>
        <pc:picChg chg="mod">
          <ac:chgData name="SAI DATHA DHANUSH" userId="11b312240e73480b" providerId="LiveId" clId="{904366D4-DAEE-4449-ADA1-A9CAEE16768E}" dt="2024-03-26T11:19:35.007" v="139" actId="1076"/>
          <ac:picMkLst>
            <pc:docMk/>
            <pc:sldMk cId="1722275937" sldId="332"/>
            <ac:picMk id="7" creationId="{76DEEC9B-C85F-4530-8B9A-CBC2EBB1F31C}"/>
          </ac:picMkLst>
        </pc:picChg>
      </pc:sldChg>
      <pc:sldChg chg="modSp mod">
        <pc:chgData name="SAI DATHA DHANUSH" userId="11b312240e73480b" providerId="LiveId" clId="{904366D4-DAEE-4449-ADA1-A9CAEE16768E}" dt="2024-03-26T11:23:42.923" v="141" actId="1076"/>
        <pc:sldMkLst>
          <pc:docMk/>
          <pc:sldMk cId="3605767795" sldId="335"/>
        </pc:sldMkLst>
        <pc:picChg chg="mod">
          <ac:chgData name="SAI DATHA DHANUSH" userId="11b312240e73480b" providerId="LiveId" clId="{904366D4-DAEE-4449-ADA1-A9CAEE16768E}" dt="2024-03-26T11:23:41.718" v="140" actId="1076"/>
          <ac:picMkLst>
            <pc:docMk/>
            <pc:sldMk cId="3605767795" sldId="335"/>
            <ac:picMk id="4" creationId="{68028AF8-9219-4BE2-8308-212E7395D9FB}"/>
          </ac:picMkLst>
        </pc:picChg>
        <pc:picChg chg="mod">
          <ac:chgData name="SAI DATHA DHANUSH" userId="11b312240e73480b" providerId="LiveId" clId="{904366D4-DAEE-4449-ADA1-A9CAEE16768E}" dt="2024-03-26T11:23:42.923" v="141" actId="1076"/>
          <ac:picMkLst>
            <pc:docMk/>
            <pc:sldMk cId="3605767795" sldId="335"/>
            <ac:picMk id="5" creationId="{7E9185FD-B394-4A88-9487-0548C5B1271F}"/>
          </ac:picMkLst>
        </pc:picChg>
      </pc:sldChg>
      <pc:sldChg chg="addSp delSp mod">
        <pc:chgData name="SAI DATHA DHANUSH" userId="11b312240e73480b" providerId="LiveId" clId="{904366D4-DAEE-4449-ADA1-A9CAEE16768E}" dt="2024-03-26T11:25:03.663" v="143" actId="21"/>
        <pc:sldMkLst>
          <pc:docMk/>
          <pc:sldMk cId="3429543139" sldId="336"/>
        </pc:sldMkLst>
        <pc:picChg chg="add del">
          <ac:chgData name="SAI DATHA DHANUSH" userId="11b312240e73480b" providerId="LiveId" clId="{904366D4-DAEE-4449-ADA1-A9CAEE16768E}" dt="2024-03-26T11:25:03.663" v="143" actId="21"/>
          <ac:picMkLst>
            <pc:docMk/>
            <pc:sldMk cId="3429543139" sldId="336"/>
            <ac:picMk id="5" creationId="{51B4D924-77B7-47F6-B922-E52E144968A9}"/>
          </ac:picMkLst>
        </pc:picChg>
      </pc:sldChg>
      <pc:sldChg chg="modSp mod">
        <pc:chgData name="SAI DATHA DHANUSH" userId="11b312240e73480b" providerId="LiveId" clId="{904366D4-DAEE-4449-ADA1-A9CAEE16768E}" dt="2024-03-26T11:26:06.751" v="144" actId="1076"/>
        <pc:sldMkLst>
          <pc:docMk/>
          <pc:sldMk cId="1476940649" sldId="338"/>
        </pc:sldMkLst>
        <pc:picChg chg="mod">
          <ac:chgData name="SAI DATHA DHANUSH" userId="11b312240e73480b" providerId="LiveId" clId="{904366D4-DAEE-4449-ADA1-A9CAEE16768E}" dt="2024-03-26T11:26:06.751" v="144" actId="1076"/>
          <ac:picMkLst>
            <pc:docMk/>
            <pc:sldMk cId="1476940649" sldId="338"/>
            <ac:picMk id="4" creationId="{E931DE56-4B3D-44C9-AB81-AD1C4FF3FB54}"/>
          </ac:picMkLst>
        </pc:picChg>
      </pc:sldChg>
      <pc:sldChg chg="addSp modSp">
        <pc:chgData name="SAI DATHA DHANUSH" userId="11b312240e73480b" providerId="LiveId" clId="{904366D4-DAEE-4449-ADA1-A9CAEE16768E}" dt="2024-03-26T10:12:20.951" v="0"/>
        <pc:sldMkLst>
          <pc:docMk/>
          <pc:sldMk cId="1197081077" sldId="343"/>
        </pc:sldMkLst>
        <pc:picChg chg="add mod">
          <ac:chgData name="SAI DATHA DHANUSH" userId="11b312240e73480b" providerId="LiveId" clId="{904366D4-DAEE-4449-ADA1-A9CAEE16768E}" dt="2024-03-26T10:12:20.951" v="0"/>
          <ac:picMkLst>
            <pc:docMk/>
            <pc:sldMk cId="1197081077" sldId="343"/>
            <ac:picMk id="6" creationId="{3EF0CE42-DC01-48A9-98D2-47D0AFD09B1D}"/>
          </ac:picMkLst>
        </pc:picChg>
      </pc:sldChg>
      <pc:sldChg chg="add">
        <pc:chgData name="SAI DATHA DHANUSH" userId="11b312240e73480b" providerId="LiveId" clId="{904366D4-DAEE-4449-ADA1-A9CAEE16768E}" dt="2024-03-26T10:17:32.722" v="1"/>
        <pc:sldMkLst>
          <pc:docMk/>
          <pc:sldMk cId="1557095716" sldId="352"/>
        </pc:sldMkLst>
      </pc:sldChg>
      <pc:sldChg chg="addSp delSp modSp add mod">
        <pc:chgData name="SAI DATHA DHANUSH" userId="11b312240e73480b" providerId="LiveId" clId="{904366D4-DAEE-4449-ADA1-A9CAEE16768E}" dt="2024-03-26T10:19:19.917" v="59" actId="14100"/>
        <pc:sldMkLst>
          <pc:docMk/>
          <pc:sldMk cId="2460627205" sldId="353"/>
        </pc:sldMkLst>
        <pc:spChg chg="del">
          <ac:chgData name="SAI DATHA DHANUSH" userId="11b312240e73480b" providerId="LiveId" clId="{904366D4-DAEE-4449-ADA1-A9CAEE16768E}" dt="2024-03-26T10:18:42.108" v="50" actId="478"/>
          <ac:spMkLst>
            <pc:docMk/>
            <pc:sldMk cId="2460627205" sldId="353"/>
            <ac:spMk id="7" creationId="{79F81951-8A86-48A9-BDE0-88EE3382D81A}"/>
          </ac:spMkLst>
        </pc:spChg>
        <pc:picChg chg="add mod">
          <ac:chgData name="SAI DATHA DHANUSH" userId="11b312240e73480b" providerId="LiveId" clId="{904366D4-DAEE-4449-ADA1-A9CAEE16768E}" dt="2024-03-26T10:18:58.517" v="53" actId="1076"/>
          <ac:picMkLst>
            <pc:docMk/>
            <pc:sldMk cId="2460627205" sldId="353"/>
            <ac:picMk id="8" creationId="{133415A2-3C42-4F17-8CA7-3DCABA37E9AD}"/>
          </ac:picMkLst>
        </pc:picChg>
        <pc:picChg chg="add mod">
          <ac:chgData name="SAI DATHA DHANUSH" userId="11b312240e73480b" providerId="LiveId" clId="{904366D4-DAEE-4449-ADA1-A9CAEE16768E}" dt="2024-03-26T10:19:19.917" v="59" actId="14100"/>
          <ac:picMkLst>
            <pc:docMk/>
            <pc:sldMk cId="2460627205" sldId="353"/>
            <ac:picMk id="9" creationId="{4CA4E82B-3FDD-4B3D-97ED-398DBD5B73A1}"/>
          </ac:picMkLst>
        </pc:picChg>
      </pc:sldChg>
      <pc:sldChg chg="addSp delSp modSp add mod">
        <pc:chgData name="SAI DATHA DHANUSH" userId="11b312240e73480b" providerId="LiveId" clId="{904366D4-DAEE-4449-ADA1-A9CAEE16768E}" dt="2024-03-26T10:20:09.299" v="71" actId="14100"/>
        <pc:sldMkLst>
          <pc:docMk/>
          <pc:sldMk cId="675393030" sldId="354"/>
        </pc:sldMkLst>
        <pc:picChg chg="add mod">
          <ac:chgData name="SAI DATHA DHANUSH" userId="11b312240e73480b" providerId="LiveId" clId="{904366D4-DAEE-4449-ADA1-A9CAEE16768E}" dt="2024-03-26T10:20:06.513" v="70" actId="14100"/>
          <ac:picMkLst>
            <pc:docMk/>
            <pc:sldMk cId="675393030" sldId="354"/>
            <ac:picMk id="7" creationId="{F65C1174-2069-4FA2-8BF4-4EDF8A97EDAA}"/>
          </ac:picMkLst>
        </pc:picChg>
        <pc:picChg chg="del">
          <ac:chgData name="SAI DATHA DHANUSH" userId="11b312240e73480b" providerId="LiveId" clId="{904366D4-DAEE-4449-ADA1-A9CAEE16768E}" dt="2024-03-26T10:19:32.649" v="61" actId="478"/>
          <ac:picMkLst>
            <pc:docMk/>
            <pc:sldMk cId="675393030" sldId="354"/>
            <ac:picMk id="8" creationId="{133415A2-3C42-4F17-8CA7-3DCABA37E9AD}"/>
          </ac:picMkLst>
        </pc:picChg>
        <pc:picChg chg="del">
          <ac:chgData name="SAI DATHA DHANUSH" userId="11b312240e73480b" providerId="LiveId" clId="{904366D4-DAEE-4449-ADA1-A9CAEE16768E}" dt="2024-03-26T10:19:34.033" v="62" actId="478"/>
          <ac:picMkLst>
            <pc:docMk/>
            <pc:sldMk cId="675393030" sldId="354"/>
            <ac:picMk id="9" creationId="{4CA4E82B-3FDD-4B3D-97ED-398DBD5B73A1}"/>
          </ac:picMkLst>
        </pc:picChg>
        <pc:picChg chg="add mod">
          <ac:chgData name="SAI DATHA DHANUSH" userId="11b312240e73480b" providerId="LiveId" clId="{904366D4-DAEE-4449-ADA1-A9CAEE16768E}" dt="2024-03-26T10:20:09.299" v="71" actId="14100"/>
          <ac:picMkLst>
            <pc:docMk/>
            <pc:sldMk cId="675393030" sldId="354"/>
            <ac:picMk id="10" creationId="{C39804FC-805B-4A3A-8408-8D9D96A9B800}"/>
          </ac:picMkLst>
        </pc:picChg>
      </pc:sldChg>
      <pc:sldChg chg="addSp delSp modSp add mod">
        <pc:chgData name="SAI DATHA DHANUSH" userId="11b312240e73480b" providerId="LiveId" clId="{904366D4-DAEE-4449-ADA1-A9CAEE16768E}" dt="2024-03-26T11:00:57.253" v="85" actId="14100"/>
        <pc:sldMkLst>
          <pc:docMk/>
          <pc:sldMk cId="3611323844" sldId="355"/>
        </pc:sldMkLst>
        <pc:picChg chg="add mod">
          <ac:chgData name="SAI DATHA DHANUSH" userId="11b312240e73480b" providerId="LiveId" clId="{904366D4-DAEE-4449-ADA1-A9CAEE16768E}" dt="2024-03-26T11:00:57.253" v="85" actId="14100"/>
          <ac:picMkLst>
            <pc:docMk/>
            <pc:sldMk cId="3611323844" sldId="355"/>
            <ac:picMk id="5" creationId="{70FA73BC-24D9-4E53-ADF9-FDEED807BC60}"/>
          </ac:picMkLst>
        </pc:picChg>
        <pc:picChg chg="del">
          <ac:chgData name="SAI DATHA DHANUSH" userId="11b312240e73480b" providerId="LiveId" clId="{904366D4-DAEE-4449-ADA1-A9CAEE16768E}" dt="2024-03-26T11:00:47.714" v="79" actId="478"/>
          <ac:picMkLst>
            <pc:docMk/>
            <pc:sldMk cId="3611323844" sldId="355"/>
            <ac:picMk id="7" creationId="{F65C1174-2069-4FA2-8BF4-4EDF8A97EDAA}"/>
          </ac:picMkLst>
        </pc:picChg>
        <pc:picChg chg="del">
          <ac:chgData name="SAI DATHA DHANUSH" userId="11b312240e73480b" providerId="LiveId" clId="{904366D4-DAEE-4449-ADA1-A9CAEE16768E}" dt="2024-03-26T11:00:49.148" v="80" actId="478"/>
          <ac:picMkLst>
            <pc:docMk/>
            <pc:sldMk cId="3611323844" sldId="355"/>
            <ac:picMk id="10" creationId="{C39804FC-805B-4A3A-8408-8D9D96A9B800}"/>
          </ac:picMkLst>
        </pc:picChg>
      </pc:sldChg>
      <pc:sldChg chg="addSp delSp modSp add mod">
        <pc:chgData name="SAI DATHA DHANUSH" userId="11b312240e73480b" providerId="LiveId" clId="{904366D4-DAEE-4449-ADA1-A9CAEE16768E}" dt="2024-03-26T11:01:46.210" v="93" actId="14100"/>
        <pc:sldMkLst>
          <pc:docMk/>
          <pc:sldMk cId="2132953312" sldId="356"/>
        </pc:sldMkLst>
        <pc:picChg chg="del">
          <ac:chgData name="SAI DATHA DHANUSH" userId="11b312240e73480b" providerId="LiveId" clId="{904366D4-DAEE-4449-ADA1-A9CAEE16768E}" dt="2024-03-26T11:01:36.532" v="87" actId="478"/>
          <ac:picMkLst>
            <pc:docMk/>
            <pc:sldMk cId="2132953312" sldId="356"/>
            <ac:picMk id="4" creationId="{C4A257E1-1B68-4740-83C2-E8F5FDEBA5F2}"/>
          </ac:picMkLst>
        </pc:picChg>
        <pc:picChg chg="del">
          <ac:chgData name="SAI DATHA DHANUSH" userId="11b312240e73480b" providerId="LiveId" clId="{904366D4-DAEE-4449-ADA1-A9CAEE16768E}" dt="2024-03-26T11:01:37.856" v="88" actId="478"/>
          <ac:picMkLst>
            <pc:docMk/>
            <pc:sldMk cId="2132953312" sldId="356"/>
            <ac:picMk id="5" creationId="{EC287D3F-5F2F-46F8-B933-792824C4FAB3}"/>
          </ac:picMkLst>
        </pc:picChg>
        <pc:picChg chg="add mod">
          <ac:chgData name="SAI DATHA DHANUSH" userId="11b312240e73480b" providerId="LiveId" clId="{904366D4-DAEE-4449-ADA1-A9CAEE16768E}" dt="2024-03-26T11:01:46.210" v="93" actId="14100"/>
          <ac:picMkLst>
            <pc:docMk/>
            <pc:sldMk cId="2132953312" sldId="356"/>
            <ac:picMk id="8" creationId="{6C28DF23-1B80-4DB9-92AC-4CBD959FA148}"/>
          </ac:picMkLst>
        </pc:picChg>
      </pc:sldChg>
      <pc:sldChg chg="addSp delSp modSp add mod">
        <pc:chgData name="SAI DATHA DHANUSH" userId="11b312240e73480b" providerId="LiveId" clId="{904366D4-DAEE-4449-ADA1-A9CAEE16768E}" dt="2024-03-26T11:02:33.975" v="100" actId="14100"/>
        <pc:sldMkLst>
          <pc:docMk/>
          <pc:sldMk cId="1125118197" sldId="357"/>
        </pc:sldMkLst>
        <pc:picChg chg="del">
          <ac:chgData name="SAI DATHA DHANUSH" userId="11b312240e73480b" providerId="LiveId" clId="{904366D4-DAEE-4449-ADA1-A9CAEE16768E}" dt="2024-03-26T11:02:23.514" v="95" actId="478"/>
          <ac:picMkLst>
            <pc:docMk/>
            <pc:sldMk cId="1125118197" sldId="357"/>
            <ac:picMk id="6" creationId="{3EF0CE42-DC01-48A9-98D2-47D0AFD09B1D}"/>
          </ac:picMkLst>
        </pc:picChg>
        <pc:picChg chg="add mod">
          <ac:chgData name="SAI DATHA DHANUSH" userId="11b312240e73480b" providerId="LiveId" clId="{904366D4-DAEE-4449-ADA1-A9CAEE16768E}" dt="2024-03-26T11:02:33.975" v="100" actId="14100"/>
          <ac:picMkLst>
            <pc:docMk/>
            <pc:sldMk cId="1125118197" sldId="357"/>
            <ac:picMk id="7" creationId="{66E1520D-4979-4027-90AC-B4FA30785758}"/>
          </ac:picMkLst>
        </pc:picChg>
      </pc:sldChg>
      <pc:sldChg chg="addSp delSp modSp add mod">
        <pc:chgData name="SAI DATHA DHANUSH" userId="11b312240e73480b" providerId="LiveId" clId="{904366D4-DAEE-4449-ADA1-A9CAEE16768E}" dt="2024-03-26T11:03:18.834" v="109" actId="14100"/>
        <pc:sldMkLst>
          <pc:docMk/>
          <pc:sldMk cId="2716439967" sldId="358"/>
        </pc:sldMkLst>
        <pc:picChg chg="del">
          <ac:chgData name="SAI DATHA DHANUSH" userId="11b312240e73480b" providerId="LiveId" clId="{904366D4-DAEE-4449-ADA1-A9CAEE16768E}" dt="2024-03-26T11:03:05.278" v="102" actId="478"/>
          <ac:picMkLst>
            <pc:docMk/>
            <pc:sldMk cId="2716439967" sldId="358"/>
            <ac:picMk id="4" creationId="{A946B3D7-7259-4D6B-B974-B2D61E3C0EE0}"/>
          </ac:picMkLst>
        </pc:picChg>
        <pc:picChg chg="del">
          <ac:chgData name="SAI DATHA DHANUSH" userId="11b312240e73480b" providerId="LiveId" clId="{904366D4-DAEE-4449-ADA1-A9CAEE16768E}" dt="2024-03-26T11:03:06.608" v="103" actId="478"/>
          <ac:picMkLst>
            <pc:docMk/>
            <pc:sldMk cId="2716439967" sldId="358"/>
            <ac:picMk id="5" creationId="{5764F9C5-BFAD-45AC-8D63-344D861174E0}"/>
          </ac:picMkLst>
        </pc:picChg>
        <pc:picChg chg="add mod">
          <ac:chgData name="SAI DATHA DHANUSH" userId="11b312240e73480b" providerId="LiveId" clId="{904366D4-DAEE-4449-ADA1-A9CAEE16768E}" dt="2024-03-26T11:03:18.834" v="109" actId="14100"/>
          <ac:picMkLst>
            <pc:docMk/>
            <pc:sldMk cId="2716439967" sldId="358"/>
            <ac:picMk id="8" creationId="{518135DE-9934-4DAF-A601-C6E4D0DDC7B0}"/>
          </ac:picMkLst>
        </pc:picChg>
      </pc:sldChg>
      <pc:sldChg chg="addSp delSp modSp add mod">
        <pc:chgData name="SAI DATHA DHANUSH" userId="11b312240e73480b" providerId="LiveId" clId="{904366D4-DAEE-4449-ADA1-A9CAEE16768E}" dt="2024-03-26T11:04:26.238" v="119" actId="14100"/>
        <pc:sldMkLst>
          <pc:docMk/>
          <pc:sldMk cId="3903955627" sldId="359"/>
        </pc:sldMkLst>
        <pc:spChg chg="del">
          <ac:chgData name="SAI DATHA DHANUSH" userId="11b312240e73480b" providerId="LiveId" clId="{904366D4-DAEE-4449-ADA1-A9CAEE16768E}" dt="2024-03-26T11:04:17.499" v="115" actId="478"/>
          <ac:spMkLst>
            <pc:docMk/>
            <pc:sldMk cId="3903955627" sldId="359"/>
            <ac:spMk id="8" creationId="{9DC005E9-6725-41B5-A51D-486DBA713325}"/>
          </ac:spMkLst>
        </pc:spChg>
        <pc:spChg chg="del mod">
          <ac:chgData name="SAI DATHA DHANUSH" userId="11b312240e73480b" providerId="LiveId" clId="{904366D4-DAEE-4449-ADA1-A9CAEE16768E}" dt="2024-03-26T11:04:14.437" v="114" actId="478"/>
          <ac:spMkLst>
            <pc:docMk/>
            <pc:sldMk cId="3903955627" sldId="359"/>
            <ac:spMk id="10" creationId="{57928D0D-C225-4B1E-8F0E-1539F03FAD15}"/>
          </ac:spMkLst>
        </pc:spChg>
        <pc:picChg chg="del">
          <ac:chgData name="SAI DATHA DHANUSH" userId="11b312240e73480b" providerId="LiveId" clId="{904366D4-DAEE-4449-ADA1-A9CAEE16768E}" dt="2024-03-26T11:04:08.817" v="111" actId="478"/>
          <ac:picMkLst>
            <pc:docMk/>
            <pc:sldMk cId="3903955627" sldId="359"/>
            <ac:picMk id="6" creationId="{84C99CA5-80C6-4919-A3DB-4D5CCBD32F94}"/>
          </ac:picMkLst>
        </pc:picChg>
        <pc:picChg chg="add mod">
          <ac:chgData name="SAI DATHA DHANUSH" userId="11b312240e73480b" providerId="LiveId" clId="{904366D4-DAEE-4449-ADA1-A9CAEE16768E}" dt="2024-03-26T11:04:26.238" v="119" actId="14100"/>
          <ac:picMkLst>
            <pc:docMk/>
            <pc:sldMk cId="3903955627" sldId="359"/>
            <ac:picMk id="7" creationId="{C41D0446-0FE5-4BB1-80B1-DE2BB8BAD9D9}"/>
          </ac:picMkLst>
        </pc:picChg>
        <pc:picChg chg="del">
          <ac:chgData name="SAI DATHA DHANUSH" userId="11b312240e73480b" providerId="LiveId" clId="{904366D4-DAEE-4449-ADA1-A9CAEE16768E}" dt="2024-03-26T11:04:10.070" v="112" actId="478"/>
          <ac:picMkLst>
            <pc:docMk/>
            <pc:sldMk cId="3903955627" sldId="359"/>
            <ac:picMk id="15" creationId="{D4D3E24E-DA7E-4735-A253-C6200FBB2F05}"/>
          </ac:picMkLst>
        </pc:picChg>
      </pc:sldChg>
      <pc:sldChg chg="addSp delSp modSp add mod">
        <pc:chgData name="SAI DATHA DHANUSH" userId="11b312240e73480b" providerId="LiveId" clId="{904366D4-DAEE-4449-ADA1-A9CAEE16768E}" dt="2024-03-26T11:05:01.203" v="127" actId="1076"/>
        <pc:sldMkLst>
          <pc:docMk/>
          <pc:sldMk cId="3735362696" sldId="360"/>
        </pc:sldMkLst>
        <pc:picChg chg="add mod">
          <ac:chgData name="SAI DATHA DHANUSH" userId="11b312240e73480b" providerId="LiveId" clId="{904366D4-DAEE-4449-ADA1-A9CAEE16768E}" dt="2024-03-26T11:05:01.203" v="127" actId="1076"/>
          <ac:picMkLst>
            <pc:docMk/>
            <pc:sldMk cId="3735362696" sldId="360"/>
            <ac:picMk id="6" creationId="{53EF6CF6-E87B-4CD6-98C5-48CB7797484B}"/>
          </ac:picMkLst>
        </pc:picChg>
        <pc:picChg chg="del">
          <ac:chgData name="SAI DATHA DHANUSH" userId="11b312240e73480b" providerId="LiveId" clId="{904366D4-DAEE-4449-ADA1-A9CAEE16768E}" dt="2024-03-26T11:04:47.105" v="121" actId="478"/>
          <ac:picMkLst>
            <pc:docMk/>
            <pc:sldMk cId="3735362696" sldId="360"/>
            <ac:picMk id="7" creationId="{72AAF282-0A96-4582-90FC-E83771E557D7}"/>
          </ac:picMkLst>
        </pc:picChg>
      </pc:sldChg>
      <pc:sldChg chg="addSp delSp modSp add mod">
        <pc:chgData name="SAI DATHA DHANUSH" userId="11b312240e73480b" providerId="LiveId" clId="{904366D4-DAEE-4449-ADA1-A9CAEE16768E}" dt="2024-03-26T11:28:30.388" v="152" actId="14100"/>
        <pc:sldMkLst>
          <pc:docMk/>
          <pc:sldMk cId="790296161" sldId="361"/>
        </pc:sldMkLst>
        <pc:picChg chg="del">
          <ac:chgData name="SAI DATHA DHANUSH" userId="11b312240e73480b" providerId="LiveId" clId="{904366D4-DAEE-4449-ADA1-A9CAEE16768E}" dt="2024-03-26T11:28:19.807" v="146" actId="478"/>
          <ac:picMkLst>
            <pc:docMk/>
            <pc:sldMk cId="790296161" sldId="361"/>
            <ac:picMk id="4" creationId="{2A1DECA5-2C00-4BC7-80E2-FFD8BBEC558F}"/>
          </ac:picMkLst>
        </pc:picChg>
        <pc:picChg chg="del">
          <ac:chgData name="SAI DATHA DHANUSH" userId="11b312240e73480b" providerId="LiveId" clId="{904366D4-DAEE-4449-ADA1-A9CAEE16768E}" dt="2024-03-26T11:28:21.055" v="147" actId="478"/>
          <ac:picMkLst>
            <pc:docMk/>
            <pc:sldMk cId="790296161" sldId="361"/>
            <ac:picMk id="5" creationId="{51B4D924-77B7-47F6-B922-E52E144968A9}"/>
          </ac:picMkLst>
        </pc:picChg>
        <pc:picChg chg="add mod">
          <ac:chgData name="SAI DATHA DHANUSH" userId="11b312240e73480b" providerId="LiveId" clId="{904366D4-DAEE-4449-ADA1-A9CAEE16768E}" dt="2024-03-26T11:28:30.388" v="152" actId="14100"/>
          <ac:picMkLst>
            <pc:docMk/>
            <pc:sldMk cId="790296161" sldId="361"/>
            <ac:picMk id="8" creationId="{9C33E0FC-D2E3-4C59-BBA3-F6CD913C842C}"/>
          </ac:picMkLst>
        </pc:picChg>
      </pc:sldChg>
      <pc:sldChg chg="addSp delSp modSp add mod">
        <pc:chgData name="SAI DATHA DHANUSH" userId="11b312240e73480b" providerId="LiveId" clId="{904366D4-DAEE-4449-ADA1-A9CAEE16768E}" dt="2024-03-26T11:35:25.576" v="166" actId="2711"/>
        <pc:sldMkLst>
          <pc:docMk/>
          <pc:sldMk cId="1270150147" sldId="362"/>
        </pc:sldMkLst>
        <pc:spChg chg="del">
          <ac:chgData name="SAI DATHA DHANUSH" userId="11b312240e73480b" providerId="LiveId" clId="{904366D4-DAEE-4449-ADA1-A9CAEE16768E}" dt="2024-03-26T11:34:44.621" v="154" actId="478"/>
          <ac:spMkLst>
            <pc:docMk/>
            <pc:sldMk cId="1270150147" sldId="362"/>
            <ac:spMk id="4" creationId="{7E7BEA5B-43C5-4278-9659-96D8800217E4}"/>
          </ac:spMkLst>
        </pc:spChg>
        <pc:spChg chg="add mod">
          <ac:chgData name="SAI DATHA DHANUSH" userId="11b312240e73480b" providerId="LiveId" clId="{904366D4-DAEE-4449-ADA1-A9CAEE16768E}" dt="2024-03-26T11:35:25.576" v="166" actId="2711"/>
          <ac:spMkLst>
            <pc:docMk/>
            <pc:sldMk cId="1270150147" sldId="362"/>
            <ac:spMk id="6" creationId="{01252429-3069-43DC-969C-0B43EAD3E34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3/26/2024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3116312"/>
            <a:ext cx="6693408" cy="1088136"/>
          </a:xfrm>
        </p:spPr>
        <p:txBody>
          <a:bodyPr/>
          <a:lstStyle/>
          <a:p>
            <a:r>
              <a:rPr lang="en-US" sz="4800" dirty="0">
                <a:latin typeface="Times New Roman" panose="02020603050405020304" pitchFamily="18" charset="0"/>
                <a:ea typeface="Calibri"/>
                <a:cs typeface="Times New Roman" panose="02020603050405020304" pitchFamily="18" charset="0"/>
              </a:rPr>
              <a:t>Plant leaf recognition</a:t>
            </a:r>
            <a:br>
              <a:rPr lang="en-US" sz="4800" dirty="0">
                <a:latin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normAutofit fontScale="92500"/>
          </a:bodyPr>
          <a:lstStyle/>
          <a:p>
            <a:r>
              <a:rPr lang="en-IN" sz="2400" b="1" dirty="0">
                <a:solidFill>
                  <a:schemeClr val="tx1"/>
                </a:solidFill>
                <a:latin typeface="Times New Roman" panose="02020603050405020304" pitchFamily="18" charset="0"/>
                <a:cs typeface="Times New Roman" panose="02020603050405020304" pitchFamily="18" charset="0"/>
              </a:rPr>
              <a:t>Deep learning Project</a:t>
            </a:r>
          </a:p>
          <a:p>
            <a:endParaRPr lang="en-US" dirty="0"/>
          </a:p>
        </p:txBody>
      </p:sp>
      <p:sp>
        <p:nvSpPr>
          <p:cNvPr id="4" name="TextBox 3">
            <a:extLst>
              <a:ext uri="{FF2B5EF4-FFF2-40B4-BE49-F238E27FC236}">
                <a16:creationId xmlns:a16="http://schemas.microsoft.com/office/drawing/2014/main" id="{42B8FBD1-ACCB-4D04-B714-62BF96555A10}"/>
              </a:ext>
            </a:extLst>
          </p:cNvPr>
          <p:cNvSpPr txBox="1"/>
          <p:nvPr/>
        </p:nvSpPr>
        <p:spPr>
          <a:xfrm>
            <a:off x="5173157" y="4352526"/>
            <a:ext cx="2333365" cy="1384995"/>
          </a:xfrm>
          <a:prstGeom prst="rect">
            <a:avLst/>
          </a:prstGeom>
          <a:noFill/>
        </p:spPr>
        <p:txBody>
          <a:bodyPr wrap="square">
            <a:spAutoFit/>
          </a:bodyPr>
          <a:lstStyle/>
          <a:p>
            <a:r>
              <a:rPr lang="en-IN" sz="2800" b="1" dirty="0">
                <a:solidFill>
                  <a:srgbClr val="000000"/>
                </a:solidFill>
                <a:latin typeface="SimSun-ExtB" panose="02010609060101010101" pitchFamily="49" charset="-122"/>
                <a:ea typeface="SimSun-ExtB" panose="02010609060101010101" pitchFamily="49" charset="-122"/>
                <a:cs typeface="Times New Roman" panose="02020603050405020304" pitchFamily="18" charset="0"/>
              </a:rPr>
              <a:t>2100030219</a:t>
            </a:r>
          </a:p>
          <a:p>
            <a:r>
              <a:rPr lang="en-IN" sz="2800" b="1" dirty="0">
                <a:solidFill>
                  <a:srgbClr val="000000"/>
                </a:solidFill>
                <a:effectLst/>
                <a:latin typeface="SimSun-ExtB" panose="02010609060101010101" pitchFamily="49" charset="-122"/>
                <a:ea typeface="SimSun-ExtB" panose="02010609060101010101" pitchFamily="49" charset="-122"/>
                <a:cs typeface="Times New Roman" panose="02020603050405020304" pitchFamily="18" charset="0"/>
              </a:rPr>
              <a:t>2100031154</a:t>
            </a:r>
          </a:p>
          <a:p>
            <a:r>
              <a:rPr lang="en-IN" sz="2800" b="1" dirty="0">
                <a:solidFill>
                  <a:srgbClr val="000000"/>
                </a:solidFill>
                <a:latin typeface="SimSun-ExtB" panose="02010609060101010101" pitchFamily="49" charset="-122"/>
                <a:ea typeface="SimSun-ExtB" panose="02010609060101010101" pitchFamily="49" charset="-122"/>
                <a:cs typeface="Times New Roman" panose="02020603050405020304" pitchFamily="18" charset="0"/>
              </a:rPr>
              <a:t>2100031252</a:t>
            </a:r>
            <a:endParaRPr lang="en-IN" sz="2800" dirty="0">
              <a:effectLst/>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3C49F0-313B-4BB1-9A9F-EFDC6B53A710}"/>
              </a:ext>
            </a:extLst>
          </p:cNvPr>
          <p:cNvSpPr>
            <a:spLocks noGrp="1"/>
          </p:cNvSpPr>
          <p:nvPr>
            <p:ph type="ftr" sz="quarter" idx="11"/>
          </p:nvPr>
        </p:nvSpPr>
        <p:spPr/>
        <p:txBody>
          <a:bodyPr/>
          <a:lstStyle/>
          <a:p>
            <a:r>
              <a:rPr lang="en-US" dirty="0"/>
              <a:t>Plant leaf Recognition</a:t>
            </a:r>
          </a:p>
        </p:txBody>
      </p:sp>
      <p:sp>
        <p:nvSpPr>
          <p:cNvPr id="3" name="Slide Number Placeholder 2">
            <a:extLst>
              <a:ext uri="{FF2B5EF4-FFF2-40B4-BE49-F238E27FC236}">
                <a16:creationId xmlns:a16="http://schemas.microsoft.com/office/drawing/2014/main" id="{8F63825B-325B-465B-8E82-0F6771518E0E}"/>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4" name="Content Placeholder 3">
            <a:extLst>
              <a:ext uri="{FF2B5EF4-FFF2-40B4-BE49-F238E27FC236}">
                <a16:creationId xmlns:a16="http://schemas.microsoft.com/office/drawing/2014/main" id="{2740E2D2-B2EA-414E-8493-275386922FBB}"/>
              </a:ext>
            </a:extLst>
          </p:cNvPr>
          <p:cNvSpPr txBox="1">
            <a:spLocks/>
          </p:cNvSpPr>
          <p:nvPr/>
        </p:nvSpPr>
        <p:spPr>
          <a:xfrm>
            <a:off x="594360" y="436880"/>
            <a:ext cx="10515600" cy="5399024"/>
          </a:xfrm>
          <a:prstGeom prst="rect">
            <a:avLst/>
          </a:prstGeom>
          <a:solidFill>
            <a:schemeClr val="bg1">
              <a:lumMod val="85000"/>
              <a:alpha val="83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0080"/>
                </a:solidFill>
                <a:latin typeface="Consolas"/>
              </a:rPr>
              <a:t>def </a:t>
            </a:r>
            <a:r>
              <a:rPr lang="en-US" sz="2000" dirty="0" err="1">
                <a:latin typeface="Consolas"/>
              </a:rPr>
              <a:t>simple_ANN</a:t>
            </a:r>
            <a:r>
              <a:rPr lang="en-US" sz="2000" dirty="0">
                <a:latin typeface="Consolas"/>
              </a:rPr>
              <a:t>(</a:t>
            </a:r>
            <a:r>
              <a:rPr lang="en-US" sz="2000" dirty="0">
                <a:solidFill>
                  <a:srgbClr val="94558D"/>
                </a:solidFill>
                <a:latin typeface="Consolas"/>
              </a:rPr>
              <a:t>self</a:t>
            </a:r>
            <a:r>
              <a:rPr lang="en-US" sz="2000" dirty="0">
                <a:latin typeface="Consolas"/>
              </a:rPr>
              <a:t>, </a:t>
            </a:r>
            <a:r>
              <a:rPr lang="en-US" sz="2000" dirty="0" err="1">
                <a:latin typeface="Consolas"/>
              </a:rPr>
              <a:t>input_shape</a:t>
            </a:r>
            <a:r>
              <a:rPr lang="en-US" sz="2000" dirty="0">
                <a:latin typeface="Consolas"/>
              </a:rPr>
              <a:t>=(</a:t>
            </a:r>
            <a:r>
              <a:rPr lang="en-US" sz="2000" dirty="0">
                <a:solidFill>
                  <a:srgbClr val="0000FF"/>
                </a:solidFill>
                <a:latin typeface="Consolas"/>
              </a:rPr>
              <a:t>128</a:t>
            </a:r>
            <a:r>
              <a:rPr lang="en-US" sz="2000" dirty="0">
                <a:latin typeface="Consolas"/>
              </a:rPr>
              <a:t>,</a:t>
            </a:r>
            <a:r>
              <a:rPr lang="en-US" sz="2000" dirty="0">
                <a:solidFill>
                  <a:srgbClr val="0000FF"/>
                </a:solidFill>
                <a:latin typeface="Consolas"/>
              </a:rPr>
              <a:t>128</a:t>
            </a:r>
            <a:r>
              <a:rPr lang="en-US" sz="2000" dirty="0">
                <a:latin typeface="Consolas"/>
              </a:rPr>
              <a:t>, </a:t>
            </a:r>
            <a:r>
              <a:rPr lang="en-US" sz="2000" dirty="0">
                <a:solidFill>
                  <a:srgbClr val="0000FF"/>
                </a:solidFill>
                <a:latin typeface="Consolas"/>
              </a:rPr>
              <a:t>3</a:t>
            </a:r>
            <a:r>
              <a:rPr lang="en-US" sz="2000" dirty="0">
                <a:latin typeface="Consolas"/>
              </a:rPr>
              <a:t>), optimizer=</a:t>
            </a:r>
            <a:r>
              <a:rPr lang="en-US" sz="2000" b="1" dirty="0">
                <a:solidFill>
                  <a:srgbClr val="008000"/>
                </a:solidFill>
                <a:latin typeface="Consolas"/>
              </a:rPr>
              <a:t>'</a:t>
            </a:r>
            <a:r>
              <a:rPr lang="en-US" sz="2000" b="1" dirty="0" err="1">
                <a:solidFill>
                  <a:srgbClr val="008000"/>
                </a:solidFill>
                <a:latin typeface="Consolas"/>
              </a:rPr>
              <a:t>sgd</a:t>
            </a:r>
            <a:r>
              <a:rPr lang="en-US" sz="2000" b="1" dirty="0">
                <a:solidFill>
                  <a:srgbClr val="008000"/>
                </a:solidFill>
                <a:latin typeface="Consolas"/>
              </a:rPr>
              <a:t>'</a:t>
            </a:r>
            <a:r>
              <a:rPr lang="en-US" sz="2000" dirty="0">
                <a:latin typeface="Consolas"/>
              </a:rPr>
              <a:t>):</a:t>
            </a:r>
            <a:br>
              <a:rPr lang="en-US" sz="2000" dirty="0">
                <a:latin typeface="Consolas"/>
              </a:rPr>
            </a:br>
            <a:r>
              <a:rPr lang="en-US" sz="2000" dirty="0">
                <a:latin typeface="Consolas"/>
              </a:rPr>
              <a:t>    model = Sequential()</a:t>
            </a:r>
            <a:br>
              <a:rPr lang="en-US" sz="2000" dirty="0">
                <a:latin typeface="Consolas"/>
              </a:rPr>
            </a:br>
            <a:r>
              <a:rPr lang="en-US" sz="2000" dirty="0">
                <a:latin typeface="Consolas"/>
              </a:rPr>
              <a:t>    </a:t>
            </a:r>
            <a:r>
              <a:rPr lang="en-US" sz="2000" dirty="0" err="1">
                <a:latin typeface="Consolas"/>
              </a:rPr>
              <a:t>model.add</a:t>
            </a:r>
            <a:r>
              <a:rPr lang="en-US" sz="2000" dirty="0">
                <a:latin typeface="Consolas"/>
              </a:rPr>
              <a:t>(Flatten(</a:t>
            </a:r>
            <a:r>
              <a:rPr lang="en-US" sz="2000" dirty="0" err="1">
                <a:solidFill>
                  <a:srgbClr val="660099"/>
                </a:solidFill>
                <a:latin typeface="Consolas"/>
              </a:rPr>
              <a:t>input_shape</a:t>
            </a:r>
            <a:r>
              <a:rPr lang="en-US" sz="2000" dirty="0">
                <a:latin typeface="Consolas"/>
              </a:rPr>
              <a:t>=</a:t>
            </a:r>
            <a:r>
              <a:rPr lang="en-US" sz="2000" dirty="0" err="1">
                <a:latin typeface="Consolas"/>
              </a:rPr>
              <a:t>input_shape</a:t>
            </a:r>
            <a:r>
              <a:rPr lang="en-US" sz="2000" dirty="0">
                <a:latin typeface="Consolas"/>
              </a:rPr>
              <a:t>))</a:t>
            </a:r>
            <a:br>
              <a:rPr lang="en-US" sz="2000" dirty="0">
                <a:latin typeface="Consolas"/>
              </a:rPr>
            </a:br>
            <a:r>
              <a:rPr lang="en-US" sz="2000" dirty="0">
                <a:latin typeface="Consolas"/>
              </a:rPr>
              <a:t>    </a:t>
            </a:r>
            <a:r>
              <a:rPr lang="en-US" sz="2000" dirty="0" err="1">
                <a:latin typeface="Consolas"/>
              </a:rPr>
              <a:t>model.add</a:t>
            </a:r>
            <a:r>
              <a:rPr lang="en-US" sz="2000" dirty="0">
                <a:latin typeface="Consolas"/>
              </a:rPr>
              <a:t>(Dense(</a:t>
            </a:r>
            <a:r>
              <a:rPr lang="en-US" sz="2000" dirty="0">
                <a:solidFill>
                  <a:srgbClr val="0000FF"/>
                </a:solidFill>
                <a:latin typeface="Consolas"/>
              </a:rPr>
              <a:t>128</a:t>
            </a:r>
            <a:r>
              <a:rPr lang="en-US" sz="2000" dirty="0">
                <a:latin typeface="Consolas"/>
              </a:rPr>
              <a:t>, </a:t>
            </a:r>
            <a:r>
              <a:rPr lang="en-US" sz="2000" dirty="0">
                <a:solidFill>
                  <a:srgbClr val="660099"/>
                </a:solidFill>
                <a:latin typeface="Consolas"/>
              </a:rPr>
              <a:t>activation</a:t>
            </a:r>
            <a:r>
              <a:rPr lang="en-US" sz="2000" dirty="0">
                <a:latin typeface="Consolas"/>
              </a:rPr>
              <a:t>=</a:t>
            </a:r>
            <a:r>
              <a:rPr lang="en-US" sz="2000" b="1" dirty="0">
                <a:solidFill>
                  <a:srgbClr val="008000"/>
                </a:solidFill>
                <a:latin typeface="Consolas"/>
              </a:rPr>
              <a:t>"</a:t>
            </a:r>
            <a:r>
              <a:rPr lang="en-US" sz="2000" b="1" dirty="0" err="1">
                <a:solidFill>
                  <a:srgbClr val="008000"/>
                </a:solidFill>
                <a:latin typeface="Consolas"/>
              </a:rPr>
              <a:t>relu</a:t>
            </a:r>
            <a:r>
              <a:rPr lang="en-US" sz="2000" b="1" dirty="0">
                <a:solidFill>
                  <a:srgbClr val="008000"/>
                </a:solidFill>
                <a:latin typeface="Consolas"/>
              </a:rPr>
              <a:t>"</a:t>
            </a:r>
            <a:r>
              <a:rPr lang="en-US" sz="2000" dirty="0">
                <a:latin typeface="Consolas"/>
              </a:rPr>
              <a:t>))</a:t>
            </a:r>
            <a:br>
              <a:rPr lang="en-US" sz="2000" dirty="0">
                <a:latin typeface="Consolas"/>
              </a:rPr>
            </a:br>
            <a:r>
              <a:rPr lang="en-US" sz="2000" dirty="0">
                <a:latin typeface="Consolas"/>
              </a:rPr>
              <a:t>    </a:t>
            </a:r>
            <a:r>
              <a:rPr lang="en-US" sz="2000" dirty="0" err="1">
                <a:latin typeface="Consolas"/>
              </a:rPr>
              <a:t>model.add</a:t>
            </a:r>
            <a:r>
              <a:rPr lang="en-US" sz="2000" dirty="0">
                <a:latin typeface="Consolas"/>
              </a:rPr>
              <a:t>(Dense(</a:t>
            </a:r>
            <a:r>
              <a:rPr lang="en-US" sz="2000" dirty="0">
                <a:solidFill>
                  <a:srgbClr val="0000FF"/>
                </a:solidFill>
                <a:latin typeface="Consolas"/>
              </a:rPr>
              <a:t>64</a:t>
            </a:r>
            <a:r>
              <a:rPr lang="en-US" sz="2000" dirty="0">
                <a:latin typeface="Consolas"/>
              </a:rPr>
              <a:t>, </a:t>
            </a:r>
            <a:r>
              <a:rPr lang="en-US" sz="2000" dirty="0">
                <a:solidFill>
                  <a:srgbClr val="660099"/>
                </a:solidFill>
                <a:latin typeface="Consolas"/>
              </a:rPr>
              <a:t>activation</a:t>
            </a:r>
            <a:r>
              <a:rPr lang="en-US" sz="2000" dirty="0">
                <a:latin typeface="Consolas"/>
              </a:rPr>
              <a:t>=</a:t>
            </a:r>
            <a:r>
              <a:rPr lang="en-US" sz="2000" b="1" dirty="0">
                <a:solidFill>
                  <a:srgbClr val="008000"/>
                </a:solidFill>
                <a:latin typeface="Consolas"/>
              </a:rPr>
              <a:t>"</a:t>
            </a:r>
            <a:r>
              <a:rPr lang="en-US" sz="2000" b="1" dirty="0" err="1">
                <a:solidFill>
                  <a:srgbClr val="008000"/>
                </a:solidFill>
                <a:latin typeface="Consolas"/>
              </a:rPr>
              <a:t>relu</a:t>
            </a:r>
            <a:r>
              <a:rPr lang="en-US" sz="2000" b="1" dirty="0">
                <a:solidFill>
                  <a:srgbClr val="008000"/>
                </a:solidFill>
                <a:latin typeface="Consolas"/>
              </a:rPr>
              <a:t>"</a:t>
            </a:r>
            <a:r>
              <a:rPr lang="en-US" sz="2000" dirty="0">
                <a:latin typeface="Consolas"/>
              </a:rPr>
              <a:t>))</a:t>
            </a:r>
            <a:br>
              <a:rPr lang="en-US" sz="2000" dirty="0">
                <a:latin typeface="Consolas"/>
              </a:rPr>
            </a:br>
            <a:r>
              <a:rPr lang="en-US" sz="2000" dirty="0">
                <a:latin typeface="Consolas"/>
              </a:rPr>
              <a:t>    </a:t>
            </a:r>
            <a:r>
              <a:rPr lang="en-US" sz="2000" dirty="0" err="1">
                <a:latin typeface="Consolas"/>
              </a:rPr>
              <a:t>model.add</a:t>
            </a:r>
            <a:r>
              <a:rPr lang="en-US" sz="2000" dirty="0">
                <a:latin typeface="Consolas"/>
              </a:rPr>
              <a:t>(Dense(</a:t>
            </a:r>
            <a:r>
              <a:rPr lang="en-US" sz="2000" dirty="0">
                <a:solidFill>
                  <a:srgbClr val="0000FF"/>
                </a:solidFill>
                <a:latin typeface="Consolas"/>
              </a:rPr>
              <a:t>3</a:t>
            </a:r>
            <a:r>
              <a:rPr lang="en-US" sz="2000" dirty="0">
                <a:latin typeface="Consolas"/>
              </a:rPr>
              <a:t>, </a:t>
            </a:r>
            <a:r>
              <a:rPr lang="en-US" sz="2000" dirty="0">
                <a:solidFill>
                  <a:srgbClr val="660099"/>
                </a:solidFill>
                <a:latin typeface="Consolas"/>
              </a:rPr>
              <a:t>activation</a:t>
            </a:r>
            <a:r>
              <a:rPr lang="en-US" sz="2000" dirty="0">
                <a:latin typeface="Consolas"/>
              </a:rPr>
              <a:t>=</a:t>
            </a:r>
            <a:r>
              <a:rPr lang="en-US" sz="2000" b="1" dirty="0">
                <a:solidFill>
                  <a:srgbClr val="008000"/>
                </a:solidFill>
                <a:latin typeface="Consolas"/>
              </a:rPr>
              <a:t>"</a:t>
            </a:r>
            <a:r>
              <a:rPr lang="en-US" sz="2000" b="1" dirty="0" err="1">
                <a:solidFill>
                  <a:srgbClr val="008000"/>
                </a:solidFill>
                <a:latin typeface="Consolas"/>
              </a:rPr>
              <a:t>softmax</a:t>
            </a:r>
            <a:r>
              <a:rPr lang="en-US" sz="2000" b="1" dirty="0">
                <a:solidFill>
                  <a:srgbClr val="008000"/>
                </a:solidFill>
                <a:latin typeface="Consolas"/>
              </a:rPr>
              <a:t>"</a:t>
            </a:r>
            <a:r>
              <a:rPr lang="en-US" sz="2000" dirty="0">
                <a:latin typeface="Consolas"/>
              </a:rPr>
              <a:t>))  </a:t>
            </a:r>
            <a:endParaRPr lang="en-US" sz="2000" dirty="0">
              <a:solidFill>
                <a:srgbClr val="000000"/>
              </a:solidFill>
              <a:latin typeface="The Hand Bold"/>
            </a:endParaRPr>
          </a:p>
          <a:p>
            <a:r>
              <a:rPr lang="en-US" sz="2000" i="1" dirty="0">
                <a:solidFill>
                  <a:srgbClr val="808080"/>
                </a:solidFill>
                <a:latin typeface="Consolas"/>
              </a:rPr>
              <a:t># Use </a:t>
            </a:r>
            <a:r>
              <a:rPr lang="en-US" sz="2000" i="1" dirty="0" err="1">
                <a:solidFill>
                  <a:srgbClr val="808080"/>
                </a:solidFill>
                <a:latin typeface="Consolas"/>
              </a:rPr>
              <a:t>softmax</a:t>
            </a:r>
            <a:r>
              <a:rPr lang="en-US" sz="2000" i="1" dirty="0">
                <a:solidFill>
                  <a:srgbClr val="808080"/>
                </a:solidFill>
                <a:latin typeface="Consolas"/>
              </a:rPr>
              <a:t> for multiclass classification</a:t>
            </a:r>
            <a:br>
              <a:rPr lang="en-US" sz="2000" i="1" dirty="0">
                <a:latin typeface="Consolas"/>
              </a:rPr>
            </a:br>
            <a:br>
              <a:rPr lang="en-US" sz="2000" i="1" dirty="0">
                <a:latin typeface="Consolas"/>
              </a:rPr>
            </a:br>
            <a:r>
              <a:rPr lang="en-US" sz="2000" i="1" dirty="0">
                <a:solidFill>
                  <a:srgbClr val="808080"/>
                </a:solidFill>
                <a:latin typeface="Consolas"/>
              </a:rPr>
              <a:t>    </a:t>
            </a:r>
            <a:r>
              <a:rPr lang="en-US" sz="2000" dirty="0" err="1">
                <a:latin typeface="Consolas"/>
              </a:rPr>
              <a:t>model.compile</a:t>
            </a:r>
            <a:r>
              <a:rPr lang="en-US" sz="2000" dirty="0">
                <a:latin typeface="Consolas"/>
              </a:rPr>
              <a:t>(</a:t>
            </a:r>
            <a:r>
              <a:rPr lang="en-US" sz="2000" dirty="0">
                <a:solidFill>
                  <a:srgbClr val="660099"/>
                </a:solidFill>
                <a:latin typeface="Consolas"/>
              </a:rPr>
              <a:t>loss</a:t>
            </a:r>
            <a:r>
              <a:rPr lang="en-US" sz="2000" dirty="0">
                <a:latin typeface="Consolas"/>
              </a:rPr>
              <a:t>=</a:t>
            </a:r>
            <a:r>
              <a:rPr lang="en-US" sz="2000" b="1" dirty="0">
                <a:solidFill>
                  <a:srgbClr val="008000"/>
                </a:solidFill>
                <a:latin typeface="Consolas"/>
              </a:rPr>
              <a:t>"</a:t>
            </a:r>
            <a:r>
              <a:rPr lang="en-US" sz="2000" b="1" dirty="0" err="1">
                <a:solidFill>
                  <a:srgbClr val="008000"/>
                </a:solidFill>
                <a:latin typeface="Consolas"/>
              </a:rPr>
              <a:t>categorical_crossentropy</a:t>
            </a:r>
            <a:r>
              <a:rPr lang="en-US" sz="2000" b="1" dirty="0">
                <a:solidFill>
                  <a:srgbClr val="008000"/>
                </a:solidFill>
                <a:latin typeface="Consolas"/>
              </a:rPr>
              <a:t>"</a:t>
            </a:r>
            <a:r>
              <a:rPr lang="en-US" sz="2000" dirty="0">
                <a:latin typeface="Consolas"/>
              </a:rPr>
              <a:t>, </a:t>
            </a:r>
            <a:r>
              <a:rPr lang="en-US" sz="2000" dirty="0">
                <a:solidFill>
                  <a:srgbClr val="660099"/>
                </a:solidFill>
                <a:latin typeface="Consolas"/>
              </a:rPr>
              <a:t>optimizer</a:t>
            </a:r>
            <a:r>
              <a:rPr lang="en-US" sz="2000" dirty="0">
                <a:latin typeface="Consolas"/>
              </a:rPr>
              <a:t>=optimizer, </a:t>
            </a:r>
            <a:r>
              <a:rPr lang="en-US" sz="2000" dirty="0">
                <a:solidFill>
                  <a:srgbClr val="660099"/>
                </a:solidFill>
                <a:latin typeface="Consolas"/>
              </a:rPr>
              <a:t>metrics</a:t>
            </a:r>
            <a:r>
              <a:rPr lang="en-US" sz="2000" dirty="0">
                <a:latin typeface="Consolas"/>
              </a:rPr>
              <a:t>=[</a:t>
            </a:r>
            <a:r>
              <a:rPr lang="en-US" sz="2000" b="1" dirty="0">
                <a:solidFill>
                  <a:srgbClr val="008000"/>
                </a:solidFill>
                <a:latin typeface="Consolas"/>
              </a:rPr>
              <a:t>"accuracy"</a:t>
            </a:r>
            <a:r>
              <a:rPr lang="en-US" sz="2000" dirty="0">
                <a:latin typeface="Consolas"/>
              </a:rPr>
              <a:t>])</a:t>
            </a:r>
            <a:br>
              <a:rPr lang="en-US" sz="2000" dirty="0">
                <a:latin typeface="Consolas"/>
              </a:rPr>
            </a:br>
            <a:r>
              <a:rPr lang="en-US" sz="2000" dirty="0">
                <a:latin typeface="Consolas"/>
              </a:rPr>
              <a:t>    </a:t>
            </a:r>
            <a:r>
              <a:rPr lang="en-US" sz="2000" b="1" dirty="0">
                <a:solidFill>
                  <a:srgbClr val="000080"/>
                </a:solidFill>
                <a:latin typeface="Consolas"/>
              </a:rPr>
              <a:t>return </a:t>
            </a:r>
            <a:r>
              <a:rPr lang="en-US" sz="2000" dirty="0">
                <a:latin typeface="Consolas"/>
              </a:rPr>
              <a:t>model</a:t>
            </a:r>
            <a:endParaRPr lang="en-US" sz="2000" dirty="0"/>
          </a:p>
        </p:txBody>
      </p:sp>
    </p:spTree>
    <p:extLst>
      <p:ext uri="{BB962C8B-B14F-4D97-AF65-F5344CB8AC3E}">
        <p14:creationId xmlns:p14="http://schemas.microsoft.com/office/powerpoint/2010/main" val="272063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2E3DC-DA98-4C55-BD81-0FF38BFD1D24}"/>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4" name="Picture 3" descr="A screenshot of a computer&#10;&#10;Description automatically generated">
            <a:extLst>
              <a:ext uri="{FF2B5EF4-FFF2-40B4-BE49-F238E27FC236}">
                <a16:creationId xmlns:a16="http://schemas.microsoft.com/office/drawing/2014/main" id="{0892F759-6FB5-49AA-99C4-B1E7D8634055}"/>
              </a:ext>
            </a:extLst>
          </p:cNvPr>
          <p:cNvPicPr>
            <a:picLocks noChangeAspect="1"/>
          </p:cNvPicPr>
          <p:nvPr/>
        </p:nvPicPr>
        <p:blipFill>
          <a:blip r:embed="rId2"/>
          <a:stretch>
            <a:fillRect/>
          </a:stretch>
        </p:blipFill>
        <p:spPr>
          <a:xfrm>
            <a:off x="0" y="894081"/>
            <a:ext cx="12192000" cy="5699760"/>
          </a:xfrm>
          <a:prstGeom prst="rect">
            <a:avLst/>
          </a:prstGeom>
        </p:spPr>
      </p:pic>
      <p:sp>
        <p:nvSpPr>
          <p:cNvPr id="5" name="Text Placeholder 3">
            <a:extLst>
              <a:ext uri="{FF2B5EF4-FFF2-40B4-BE49-F238E27FC236}">
                <a16:creationId xmlns:a16="http://schemas.microsoft.com/office/drawing/2014/main" id="{D27B3A95-11EE-48A4-9122-B10B3ECEF0B9}"/>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tx1"/>
                </a:solidFill>
                <a:latin typeface="Arial Black" panose="020B0A04020102020204" pitchFamily="34" charset="0"/>
                <a:ea typeface="Calibri"/>
                <a:cs typeface="Calibri"/>
              </a:rPr>
              <a:t>SGD Optimizer</a:t>
            </a:r>
          </a:p>
        </p:txBody>
      </p:sp>
    </p:spTree>
    <p:extLst>
      <p:ext uri="{BB962C8B-B14F-4D97-AF65-F5344CB8AC3E}">
        <p14:creationId xmlns:p14="http://schemas.microsoft.com/office/powerpoint/2010/main" val="213104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2E3DC-DA98-4C55-BD81-0FF38BFD1D24}"/>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5" name="Text Placeholder 3">
            <a:extLst>
              <a:ext uri="{FF2B5EF4-FFF2-40B4-BE49-F238E27FC236}">
                <a16:creationId xmlns:a16="http://schemas.microsoft.com/office/drawing/2014/main" id="{D27B3A95-11EE-48A4-9122-B10B3ECEF0B9}"/>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tx1"/>
                </a:solidFill>
                <a:latin typeface="Arial Black" panose="020B0A04020102020204" pitchFamily="34" charset="0"/>
                <a:ea typeface="Calibri"/>
                <a:cs typeface="Calibri"/>
              </a:rPr>
              <a:t>ADAM Optimizer</a:t>
            </a:r>
          </a:p>
        </p:txBody>
      </p:sp>
      <p:pic>
        <p:nvPicPr>
          <p:cNvPr id="7" name="Picture 6" descr="A screenshot of a computer program&#10;&#10;Description automatically generated">
            <a:extLst>
              <a:ext uri="{FF2B5EF4-FFF2-40B4-BE49-F238E27FC236}">
                <a16:creationId xmlns:a16="http://schemas.microsoft.com/office/drawing/2014/main" id="{417B643E-DE73-4D32-8EDE-8125FAA4A14D}"/>
              </a:ext>
            </a:extLst>
          </p:cNvPr>
          <p:cNvPicPr>
            <a:picLocks noChangeAspect="1"/>
          </p:cNvPicPr>
          <p:nvPr/>
        </p:nvPicPr>
        <p:blipFill>
          <a:blip r:embed="rId2"/>
          <a:stretch>
            <a:fillRect/>
          </a:stretch>
        </p:blipFill>
        <p:spPr>
          <a:xfrm>
            <a:off x="0" y="1116253"/>
            <a:ext cx="12192000" cy="5385082"/>
          </a:xfrm>
          <a:prstGeom prst="rect">
            <a:avLst/>
          </a:prstGeom>
        </p:spPr>
      </p:pic>
    </p:spTree>
    <p:extLst>
      <p:ext uri="{BB962C8B-B14F-4D97-AF65-F5344CB8AC3E}">
        <p14:creationId xmlns:p14="http://schemas.microsoft.com/office/powerpoint/2010/main" val="302896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2E3DC-DA98-4C55-BD81-0FF38BFD1D24}"/>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5" name="Text Placeholder 3">
            <a:extLst>
              <a:ext uri="{FF2B5EF4-FFF2-40B4-BE49-F238E27FC236}">
                <a16:creationId xmlns:a16="http://schemas.microsoft.com/office/drawing/2014/main" id="{D27B3A95-11EE-48A4-9122-B10B3ECEF0B9}"/>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tx1"/>
                </a:solidFill>
                <a:latin typeface="Arial Black" panose="020B0A04020102020204" pitchFamily="34" charset="0"/>
                <a:ea typeface="Calibri"/>
                <a:cs typeface="Calibri"/>
              </a:rPr>
              <a:t>RMSPROP Optimizer</a:t>
            </a:r>
          </a:p>
        </p:txBody>
      </p:sp>
      <p:pic>
        <p:nvPicPr>
          <p:cNvPr id="6" name="Picture 5" descr="A screenshot of a computer&#10;&#10;Description automatically generated">
            <a:extLst>
              <a:ext uri="{FF2B5EF4-FFF2-40B4-BE49-F238E27FC236}">
                <a16:creationId xmlns:a16="http://schemas.microsoft.com/office/drawing/2014/main" id="{A9C3589A-59D9-4EA8-A4C8-34A0FBA0A9AC}"/>
              </a:ext>
            </a:extLst>
          </p:cNvPr>
          <p:cNvPicPr>
            <a:picLocks noChangeAspect="1"/>
          </p:cNvPicPr>
          <p:nvPr/>
        </p:nvPicPr>
        <p:blipFill>
          <a:blip r:embed="rId2"/>
          <a:stretch>
            <a:fillRect/>
          </a:stretch>
        </p:blipFill>
        <p:spPr>
          <a:xfrm>
            <a:off x="91440" y="976140"/>
            <a:ext cx="12192000" cy="5674198"/>
          </a:xfrm>
          <a:prstGeom prst="rect">
            <a:avLst/>
          </a:prstGeom>
        </p:spPr>
      </p:pic>
    </p:spTree>
    <p:extLst>
      <p:ext uri="{BB962C8B-B14F-4D97-AF65-F5344CB8AC3E}">
        <p14:creationId xmlns:p14="http://schemas.microsoft.com/office/powerpoint/2010/main" val="21742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2E3DC-DA98-4C55-BD81-0FF38BFD1D24}"/>
              </a:ext>
            </a:extLst>
          </p:cNvPr>
          <p:cNvSpPr>
            <a:spLocks noGrp="1"/>
          </p:cNvSpPr>
          <p:nvPr>
            <p:ph type="sldNum" sz="quarter" idx="12"/>
          </p:nvPr>
        </p:nvSpPr>
        <p:spPr/>
        <p:txBody>
          <a:bodyPr/>
          <a:lstStyle/>
          <a:p>
            <a:fld id="{294A09A9-5501-47C1-A89A-A340965A2BE2}" type="slidenum">
              <a:rPr lang="en-US" smtClean="0"/>
              <a:t>14</a:t>
            </a:fld>
            <a:endParaRPr lang="en-US" dirty="0"/>
          </a:p>
        </p:txBody>
      </p:sp>
      <p:sp>
        <p:nvSpPr>
          <p:cNvPr id="5" name="Text Placeholder 3">
            <a:extLst>
              <a:ext uri="{FF2B5EF4-FFF2-40B4-BE49-F238E27FC236}">
                <a16:creationId xmlns:a16="http://schemas.microsoft.com/office/drawing/2014/main" id="{D27B3A95-11EE-48A4-9122-B10B3ECEF0B9}"/>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tx1"/>
                </a:solidFill>
                <a:latin typeface="Arial Black" panose="020B0A04020102020204" pitchFamily="34" charset="0"/>
                <a:ea typeface="Calibri"/>
                <a:cs typeface="Calibri"/>
              </a:rPr>
              <a:t>Compare of 3 Models</a:t>
            </a:r>
          </a:p>
        </p:txBody>
      </p:sp>
      <p:pic>
        <p:nvPicPr>
          <p:cNvPr id="7" name="Picture 6" descr="A graph of a model comparison&#10;&#10;Description automatically generated">
            <a:extLst>
              <a:ext uri="{FF2B5EF4-FFF2-40B4-BE49-F238E27FC236}">
                <a16:creationId xmlns:a16="http://schemas.microsoft.com/office/drawing/2014/main" id="{4112452C-E1B7-449B-BFC3-44F4CD21DB76}"/>
              </a:ext>
            </a:extLst>
          </p:cNvPr>
          <p:cNvPicPr>
            <a:picLocks noChangeAspect="1"/>
          </p:cNvPicPr>
          <p:nvPr/>
        </p:nvPicPr>
        <p:blipFill>
          <a:blip r:embed="rId2"/>
          <a:stretch>
            <a:fillRect/>
          </a:stretch>
        </p:blipFill>
        <p:spPr>
          <a:xfrm>
            <a:off x="491340" y="784710"/>
            <a:ext cx="11306311" cy="5918835"/>
          </a:xfrm>
          <a:prstGeom prst="rect">
            <a:avLst/>
          </a:prstGeom>
        </p:spPr>
      </p:pic>
    </p:spTree>
    <p:extLst>
      <p:ext uri="{BB962C8B-B14F-4D97-AF65-F5344CB8AC3E}">
        <p14:creationId xmlns:p14="http://schemas.microsoft.com/office/powerpoint/2010/main" val="3347387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3DAB86-5CE4-4839-A4E3-E50BBD8925A0}"/>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22E40F56-F99E-4E22-AFF9-26A074D4F3F2}"/>
              </a:ext>
            </a:extLst>
          </p:cNvPr>
          <p:cNvSpPr>
            <a:spLocks noGrp="1"/>
          </p:cNvSpPr>
          <p:nvPr>
            <p:ph type="sldNum" sz="quarter" idx="12"/>
          </p:nvPr>
        </p:nvSpPr>
        <p:spPr/>
        <p:txBody>
          <a:bodyPr/>
          <a:lstStyle/>
          <a:p>
            <a:fld id="{294A09A9-5501-47C1-A89A-A340965A2BE2}" type="slidenum">
              <a:rPr lang="en-US" smtClean="0"/>
              <a:t>15</a:t>
            </a:fld>
            <a:endParaRPr lang="en-US" dirty="0"/>
          </a:p>
        </p:txBody>
      </p:sp>
      <p:sp>
        <p:nvSpPr>
          <p:cNvPr id="4" name="Text Placeholder 3">
            <a:extLst>
              <a:ext uri="{FF2B5EF4-FFF2-40B4-BE49-F238E27FC236}">
                <a16:creationId xmlns:a16="http://schemas.microsoft.com/office/drawing/2014/main" id="{B824E501-8840-404F-ACBA-CA53A7DE0D61}"/>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1"/>
                </a:solidFill>
                <a:latin typeface="Arial Black" panose="020B0A04020102020204" pitchFamily="34" charset="0"/>
                <a:ea typeface="Calibri"/>
                <a:cs typeface="Calibri"/>
              </a:rPr>
              <a:t>Sequential model to classify data in to multiple classes</a:t>
            </a:r>
          </a:p>
        </p:txBody>
      </p:sp>
      <p:sp>
        <p:nvSpPr>
          <p:cNvPr id="5" name="Content Placeholder 3">
            <a:extLst>
              <a:ext uri="{FF2B5EF4-FFF2-40B4-BE49-F238E27FC236}">
                <a16:creationId xmlns:a16="http://schemas.microsoft.com/office/drawing/2014/main" id="{F6481BF3-2F92-43F9-837C-8B1C73D79533}"/>
              </a:ext>
            </a:extLst>
          </p:cNvPr>
          <p:cNvSpPr txBox="1">
            <a:spLocks/>
          </p:cNvSpPr>
          <p:nvPr/>
        </p:nvSpPr>
        <p:spPr>
          <a:xfrm>
            <a:off x="630219" y="957326"/>
            <a:ext cx="10515600" cy="5040062"/>
          </a:xfrm>
          <a:prstGeom prst="rect">
            <a:avLst/>
          </a:prstGeom>
          <a:solidFill>
            <a:schemeClr val="bg1">
              <a:lumMod val="85000"/>
              <a:alpha val="83000"/>
            </a:schemeClr>
          </a:solidFill>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dirty="0">
                <a:solidFill>
                  <a:srgbClr val="008000"/>
                </a:solidFill>
                <a:effectLst/>
                <a:latin typeface="Consolas" panose="020B0609020204030204" pitchFamily="49" charset="0"/>
              </a:rPr>
              <a:t># Define the model</a:t>
            </a:r>
            <a:endParaRPr lang="en-IN" sz="1400" b="0" dirty="0">
              <a:solidFill>
                <a:srgbClr val="000000"/>
              </a:solidFill>
              <a:effectLst/>
              <a:latin typeface="Consolas" panose="020B0609020204030204" pitchFamily="49" charset="0"/>
            </a:endParaRPr>
          </a:p>
          <a:p>
            <a:r>
              <a:rPr lang="en-IN" sz="1400" b="0" dirty="0">
                <a:solidFill>
                  <a:srgbClr val="000000"/>
                </a:solidFill>
                <a:effectLst/>
                <a:latin typeface="Consolas" panose="020B0609020204030204" pitchFamily="49" charset="0"/>
              </a:rPr>
              <a:t>model = Sequential([</a:t>
            </a:r>
          </a:p>
          <a:p>
            <a:r>
              <a:rPr lang="en-IN" sz="1400" b="0" dirty="0">
                <a:solidFill>
                  <a:srgbClr val="000000"/>
                </a:solidFill>
                <a:effectLst/>
                <a:latin typeface="Consolas" panose="020B0609020204030204" pitchFamily="49" charset="0"/>
              </a:rPr>
              <a:t>    Conv2D(</a:t>
            </a:r>
            <a:r>
              <a:rPr lang="en-IN" sz="1400" b="0" dirty="0">
                <a:solidFill>
                  <a:srgbClr val="098658"/>
                </a:solidFill>
                <a:effectLst/>
                <a:latin typeface="Consolas" panose="020B0609020204030204" pitchFamily="49" charset="0"/>
              </a:rPr>
              <a:t>32</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activation</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relu</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 </a:t>
            </a:r>
            <a:r>
              <a:rPr lang="en-IN" sz="1400" b="0" dirty="0" err="1">
                <a:solidFill>
                  <a:srgbClr val="001080"/>
                </a:solidFill>
                <a:effectLst/>
                <a:latin typeface="Consolas" panose="020B0609020204030204" pitchFamily="49" charset="0"/>
              </a:rPr>
              <a:t>input_shape</a:t>
            </a:r>
            <a:r>
              <a:rPr lang="en-IN" sz="1400" b="0" dirty="0">
                <a:solidFill>
                  <a:srgbClr val="000000"/>
                </a:solidFill>
                <a:effectLst/>
                <a:latin typeface="Consolas" panose="020B0609020204030204" pitchFamily="49" charset="0"/>
              </a:rPr>
              <a:t>=(</a:t>
            </a:r>
            <a:r>
              <a:rPr lang="en-IN" sz="1400" b="0" dirty="0" err="1">
                <a:solidFill>
                  <a:srgbClr val="000000"/>
                </a:solidFill>
                <a:effectLst/>
                <a:latin typeface="Consolas" panose="020B0609020204030204" pitchFamily="49" charset="0"/>
              </a:rPr>
              <a:t>img_height</a:t>
            </a:r>
            <a:r>
              <a:rPr lang="en-IN" sz="1400" b="0" dirty="0">
                <a:solidFill>
                  <a:srgbClr val="000000"/>
                </a:solidFill>
                <a:effectLst/>
                <a:latin typeface="Consolas" panose="020B0609020204030204" pitchFamily="49" charset="0"/>
              </a:rPr>
              <a:t>, </a:t>
            </a:r>
            <a:r>
              <a:rPr lang="en-IN" sz="1400" b="0" dirty="0" err="1">
                <a:solidFill>
                  <a:srgbClr val="000000"/>
                </a:solidFill>
                <a:effectLst/>
                <a:latin typeface="Consolas" panose="020B0609020204030204" pitchFamily="49" charset="0"/>
              </a:rPr>
              <a:t>img_width</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MaxPooling2D((</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Conv2D(</a:t>
            </a:r>
            <a:r>
              <a:rPr lang="en-IN" sz="1400" b="0" dirty="0">
                <a:solidFill>
                  <a:srgbClr val="098658"/>
                </a:solidFill>
                <a:effectLst/>
                <a:latin typeface="Consolas" panose="020B0609020204030204" pitchFamily="49" charset="0"/>
              </a:rPr>
              <a:t>64</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activation</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relu</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MaxPooling2D((</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Conv2D(</a:t>
            </a:r>
            <a:r>
              <a:rPr lang="en-IN" sz="1400" b="0" dirty="0">
                <a:solidFill>
                  <a:srgbClr val="098658"/>
                </a:solidFill>
                <a:effectLst/>
                <a:latin typeface="Consolas" panose="020B0609020204030204" pitchFamily="49" charset="0"/>
              </a:rPr>
              <a:t>128</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3</a:t>
            </a:r>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activation</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relu</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MaxPooling2D((</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 </a:t>
            </a:r>
            <a:r>
              <a:rPr lang="en-IN" sz="1400" b="0" dirty="0">
                <a:solidFill>
                  <a:srgbClr val="098658"/>
                </a:solidFill>
                <a:effectLst/>
                <a:latin typeface="Consolas" panose="020B0609020204030204" pitchFamily="49" charset="0"/>
              </a:rPr>
              <a:t>2</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Flatten(),</a:t>
            </a:r>
          </a:p>
          <a:p>
            <a:r>
              <a:rPr lang="en-IN" sz="1400" b="0" dirty="0">
                <a:solidFill>
                  <a:srgbClr val="000000"/>
                </a:solidFill>
                <a:effectLst/>
                <a:latin typeface="Consolas" panose="020B0609020204030204" pitchFamily="49" charset="0"/>
              </a:rPr>
              <a:t>    Dense(</a:t>
            </a:r>
            <a:r>
              <a:rPr lang="en-IN" sz="1400" b="0" dirty="0">
                <a:solidFill>
                  <a:srgbClr val="098658"/>
                </a:solidFill>
                <a:effectLst/>
                <a:latin typeface="Consolas" panose="020B0609020204030204" pitchFamily="49" charset="0"/>
              </a:rPr>
              <a:t>128</a:t>
            </a:r>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activation</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relu</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Dense(</a:t>
            </a:r>
            <a:r>
              <a:rPr lang="en-IN" sz="1400" b="0" dirty="0" err="1">
                <a:solidFill>
                  <a:srgbClr val="000000"/>
                </a:solidFill>
                <a:effectLst/>
                <a:latin typeface="Consolas" panose="020B0609020204030204" pitchFamily="49" charset="0"/>
              </a:rPr>
              <a:t>num_classes</a:t>
            </a:r>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activation</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softmax</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  </a:t>
            </a:r>
            <a:r>
              <a:rPr lang="en-IN" sz="1400" b="0" dirty="0">
                <a:solidFill>
                  <a:srgbClr val="008000"/>
                </a:solidFill>
                <a:effectLst/>
                <a:latin typeface="Consolas" panose="020B0609020204030204" pitchFamily="49" charset="0"/>
              </a:rPr>
              <a:t># Using </a:t>
            </a:r>
            <a:r>
              <a:rPr lang="en-IN" sz="1400" b="0" dirty="0" err="1">
                <a:solidFill>
                  <a:srgbClr val="008000"/>
                </a:solidFill>
                <a:effectLst/>
                <a:latin typeface="Consolas" panose="020B0609020204030204" pitchFamily="49" charset="0"/>
              </a:rPr>
              <a:t>softmax</a:t>
            </a:r>
            <a:r>
              <a:rPr lang="en-IN" sz="1400" b="0" dirty="0">
                <a:solidFill>
                  <a:srgbClr val="008000"/>
                </a:solidFill>
                <a:effectLst/>
                <a:latin typeface="Consolas" panose="020B0609020204030204" pitchFamily="49" charset="0"/>
              </a:rPr>
              <a:t> for multi-class classification</a:t>
            </a:r>
            <a:endParaRPr lang="en-IN" sz="1400" b="0" dirty="0">
              <a:solidFill>
                <a:srgbClr val="000000"/>
              </a:solidFill>
              <a:effectLst/>
              <a:latin typeface="Consolas" panose="020B0609020204030204" pitchFamily="49" charset="0"/>
            </a:endParaRPr>
          </a:p>
          <a:p>
            <a:r>
              <a:rPr lang="en-IN" sz="1400" b="0" dirty="0">
                <a:solidFill>
                  <a:srgbClr val="000000"/>
                </a:solidFill>
                <a:effectLst/>
                <a:latin typeface="Consolas" panose="020B0609020204030204" pitchFamily="49" charset="0"/>
              </a:rPr>
              <a:t>])</a:t>
            </a:r>
          </a:p>
          <a:p>
            <a:br>
              <a:rPr lang="en-IN" sz="1400" b="0" dirty="0">
                <a:solidFill>
                  <a:srgbClr val="000000"/>
                </a:solidFill>
                <a:effectLst/>
                <a:latin typeface="Consolas" panose="020B0609020204030204" pitchFamily="49" charset="0"/>
              </a:rPr>
            </a:br>
            <a:r>
              <a:rPr lang="en-IN" sz="1400" b="0" dirty="0">
                <a:solidFill>
                  <a:srgbClr val="008000"/>
                </a:solidFill>
                <a:effectLst/>
                <a:latin typeface="Consolas" panose="020B0609020204030204" pitchFamily="49" charset="0"/>
              </a:rPr>
              <a:t># Compile the model</a:t>
            </a:r>
            <a:endParaRPr lang="en-IN" sz="1400" b="0" dirty="0">
              <a:solidFill>
                <a:srgbClr val="000000"/>
              </a:solidFill>
              <a:effectLst/>
              <a:latin typeface="Consolas" panose="020B0609020204030204" pitchFamily="49" charset="0"/>
            </a:endParaRPr>
          </a:p>
          <a:p>
            <a:r>
              <a:rPr lang="en-IN" sz="1400" b="0" dirty="0" err="1">
                <a:solidFill>
                  <a:srgbClr val="000000"/>
                </a:solidFill>
                <a:effectLst/>
                <a:latin typeface="Consolas" panose="020B0609020204030204" pitchFamily="49" charset="0"/>
              </a:rPr>
              <a:t>model.compile</a:t>
            </a:r>
            <a:r>
              <a:rPr lang="en-IN" sz="1400" b="0" dirty="0">
                <a:solidFill>
                  <a:srgbClr val="000000"/>
                </a:solidFill>
                <a:effectLst/>
                <a:latin typeface="Consolas" panose="020B0609020204030204" pitchFamily="49" charset="0"/>
              </a:rPr>
              <a:t>(</a:t>
            </a:r>
            <a:r>
              <a:rPr lang="en-IN" sz="1400" b="0" dirty="0">
                <a:solidFill>
                  <a:srgbClr val="001080"/>
                </a:solidFill>
                <a:effectLst/>
                <a:latin typeface="Consolas" panose="020B0609020204030204" pitchFamily="49" charset="0"/>
              </a:rPr>
              <a:t>optimizer</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adam</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loss</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t>
            </a:r>
            <a:r>
              <a:rPr lang="en-IN" sz="1400" b="0" dirty="0" err="1">
                <a:solidFill>
                  <a:srgbClr val="A31515"/>
                </a:solidFill>
                <a:effectLst/>
                <a:latin typeface="Consolas" panose="020B0609020204030204" pitchFamily="49" charset="0"/>
              </a:rPr>
              <a:t>categorical_crossentropy</a:t>
            </a:r>
            <a:r>
              <a:rPr lang="en-IN" sz="1400" b="0" dirty="0">
                <a:solidFill>
                  <a:srgbClr val="A31515"/>
                </a:solidFill>
                <a:effectLst/>
                <a:latin typeface="Consolas" panose="020B0609020204030204" pitchFamily="49" charset="0"/>
              </a:rPr>
              <a:t>'</a:t>
            </a:r>
            <a:r>
              <a:rPr lang="en-IN" sz="1400" b="0" dirty="0">
                <a:solidFill>
                  <a:srgbClr val="000000"/>
                </a:solidFill>
                <a:effectLst/>
                <a:latin typeface="Consolas" panose="020B0609020204030204" pitchFamily="49" charset="0"/>
              </a:rPr>
              <a:t>,</a:t>
            </a:r>
          </a:p>
          <a:p>
            <a:r>
              <a:rPr lang="en-IN" sz="1400" b="0" dirty="0">
                <a:solidFill>
                  <a:srgbClr val="000000"/>
                </a:solidFill>
                <a:effectLst/>
                <a:latin typeface="Consolas" panose="020B0609020204030204" pitchFamily="49" charset="0"/>
              </a:rPr>
              <a:t>              </a:t>
            </a:r>
            <a:r>
              <a:rPr lang="en-IN" sz="1400" b="0" dirty="0">
                <a:solidFill>
                  <a:srgbClr val="001080"/>
                </a:solidFill>
                <a:effectLst/>
                <a:latin typeface="Consolas" panose="020B0609020204030204" pitchFamily="49" charset="0"/>
              </a:rPr>
              <a:t>metrics</a:t>
            </a:r>
            <a:r>
              <a:rPr lang="en-IN" sz="1400" b="0" dirty="0">
                <a:solidFill>
                  <a:srgbClr val="000000"/>
                </a:solidFill>
                <a:effectLst/>
                <a:latin typeface="Consolas" panose="020B0609020204030204" pitchFamily="49" charset="0"/>
              </a:rPr>
              <a:t>=[</a:t>
            </a:r>
            <a:r>
              <a:rPr lang="en-IN" sz="1400" b="0" dirty="0">
                <a:solidFill>
                  <a:srgbClr val="A31515"/>
                </a:solidFill>
                <a:effectLst/>
                <a:latin typeface="Consolas" panose="020B0609020204030204" pitchFamily="49" charset="0"/>
              </a:rPr>
              <a:t>'accuracy'</a:t>
            </a:r>
            <a:r>
              <a:rPr lang="en-IN" sz="1400" b="0" dirty="0">
                <a:solidFill>
                  <a:srgbClr val="000000"/>
                </a:solidFill>
                <a:effectLst/>
                <a:latin typeface="Consolas" panose="020B0609020204030204" pitchFamily="49" charset="0"/>
              </a:rPr>
              <a:t>])</a:t>
            </a:r>
          </a:p>
          <a:p>
            <a:endParaRPr lang="en-US" sz="2000" dirty="0"/>
          </a:p>
        </p:txBody>
      </p:sp>
    </p:spTree>
    <p:extLst>
      <p:ext uri="{BB962C8B-B14F-4D97-AF65-F5344CB8AC3E}">
        <p14:creationId xmlns:p14="http://schemas.microsoft.com/office/powerpoint/2010/main" val="2308674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2EF058-70FE-4E8D-AD75-D944EA4984DA}"/>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10D90658-2395-4C93-A3EF-31BB5AB471CF}"/>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5" name="Picture 4">
            <a:extLst>
              <a:ext uri="{FF2B5EF4-FFF2-40B4-BE49-F238E27FC236}">
                <a16:creationId xmlns:a16="http://schemas.microsoft.com/office/drawing/2014/main" id="{EB922649-D78C-4227-8D93-C55CAA99A879}"/>
              </a:ext>
            </a:extLst>
          </p:cNvPr>
          <p:cNvPicPr>
            <a:picLocks noChangeAspect="1"/>
          </p:cNvPicPr>
          <p:nvPr/>
        </p:nvPicPr>
        <p:blipFill>
          <a:blip r:embed="rId2"/>
          <a:stretch>
            <a:fillRect/>
          </a:stretch>
        </p:blipFill>
        <p:spPr>
          <a:xfrm>
            <a:off x="89648" y="972672"/>
            <a:ext cx="5602376" cy="5239869"/>
          </a:xfrm>
          <a:prstGeom prst="rect">
            <a:avLst/>
          </a:prstGeom>
        </p:spPr>
      </p:pic>
      <p:pic>
        <p:nvPicPr>
          <p:cNvPr id="7" name="Picture 6">
            <a:extLst>
              <a:ext uri="{FF2B5EF4-FFF2-40B4-BE49-F238E27FC236}">
                <a16:creationId xmlns:a16="http://schemas.microsoft.com/office/drawing/2014/main" id="{6D41DF3A-D83A-4D26-9AFD-BBB02A873410}"/>
              </a:ext>
            </a:extLst>
          </p:cNvPr>
          <p:cNvPicPr>
            <a:picLocks noChangeAspect="1"/>
          </p:cNvPicPr>
          <p:nvPr/>
        </p:nvPicPr>
        <p:blipFill>
          <a:blip r:embed="rId3"/>
          <a:stretch>
            <a:fillRect/>
          </a:stretch>
        </p:blipFill>
        <p:spPr>
          <a:xfrm>
            <a:off x="6186287" y="972672"/>
            <a:ext cx="5701982" cy="5239869"/>
          </a:xfrm>
          <a:prstGeom prst="rect">
            <a:avLst/>
          </a:prstGeom>
        </p:spPr>
      </p:pic>
      <p:sp>
        <p:nvSpPr>
          <p:cNvPr id="8" name="Text Placeholder 3">
            <a:extLst>
              <a:ext uri="{FF2B5EF4-FFF2-40B4-BE49-F238E27FC236}">
                <a16:creationId xmlns:a16="http://schemas.microsoft.com/office/drawing/2014/main" id="{4E8C8F98-3C15-4011-89E0-A1BCE92057E9}"/>
              </a:ext>
            </a:extLst>
          </p:cNvPr>
          <p:cNvSpPr txBox="1">
            <a:spLocks/>
          </p:cNvSpPr>
          <p:nvPr/>
        </p:nvSpPr>
        <p:spPr>
          <a:xfrm>
            <a:off x="71120" y="136525"/>
            <a:ext cx="10515600" cy="1124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1"/>
                </a:solidFill>
                <a:latin typeface="Arial Black" panose="020B0A04020102020204" pitchFamily="34" charset="0"/>
                <a:ea typeface="Calibri"/>
                <a:cs typeface="Calibri"/>
              </a:rPr>
              <a:t>Sequential model to classify data in to multiple classes</a:t>
            </a:r>
          </a:p>
        </p:txBody>
      </p:sp>
    </p:spTree>
    <p:extLst>
      <p:ext uri="{BB962C8B-B14F-4D97-AF65-F5344CB8AC3E}">
        <p14:creationId xmlns:p14="http://schemas.microsoft.com/office/powerpoint/2010/main" val="1575082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3D0AB6-768A-4C7E-BD39-ED76A39E30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DC575085-9FE1-4744-BE6E-6E87A9A48342}"/>
              </a:ext>
            </a:extLst>
          </p:cNvPr>
          <p:cNvSpPr>
            <a:spLocks noGrp="1"/>
          </p:cNvSpPr>
          <p:nvPr>
            <p:ph type="sldNum" sz="quarter" idx="12"/>
          </p:nvPr>
        </p:nvSpPr>
        <p:spPr/>
        <p:txBody>
          <a:bodyPr/>
          <a:lstStyle/>
          <a:p>
            <a:fld id="{294A09A9-5501-47C1-A89A-A340965A2BE2}" type="slidenum">
              <a:rPr lang="en-US" smtClean="0"/>
              <a:t>17</a:t>
            </a:fld>
            <a:endParaRPr lang="en-US" dirty="0"/>
          </a:p>
        </p:txBody>
      </p:sp>
      <p:sp>
        <p:nvSpPr>
          <p:cNvPr id="4" name="TextBox 3">
            <a:extLst>
              <a:ext uri="{FF2B5EF4-FFF2-40B4-BE49-F238E27FC236}">
                <a16:creationId xmlns:a16="http://schemas.microsoft.com/office/drawing/2014/main" id="{4E37E971-8C59-44B6-9028-4E3FED040B3C}"/>
              </a:ext>
            </a:extLst>
          </p:cNvPr>
          <p:cNvSpPr txBox="1"/>
          <p:nvPr/>
        </p:nvSpPr>
        <p:spPr>
          <a:xfrm>
            <a:off x="228600" y="136525"/>
            <a:ext cx="349325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CNN Model </a:t>
            </a:r>
            <a:endParaRPr lang="en-IN"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FE4B315-64A8-4E1B-923F-56AFBF1A5DA4}"/>
              </a:ext>
            </a:extLst>
          </p:cNvPr>
          <p:cNvSpPr txBox="1"/>
          <p:nvPr/>
        </p:nvSpPr>
        <p:spPr>
          <a:xfrm>
            <a:off x="534935" y="1050704"/>
            <a:ext cx="10742665" cy="4893647"/>
          </a:xfrm>
          <a:prstGeom prst="rect">
            <a:avLst/>
          </a:prstGeom>
          <a:solidFill>
            <a:schemeClr val="bg1">
              <a:lumMod val="85000"/>
              <a:alpha val="67000"/>
            </a:schemeClr>
          </a:solidFill>
        </p:spPr>
        <p:txBody>
          <a:bodyPr wrap="square">
            <a:spAutoFit/>
          </a:bodyPr>
          <a:lstStyle/>
          <a:p>
            <a:pPr marL="285750" indent="-285750">
              <a:buFont typeface="Arial" panose="020B0604020202020204" pitchFamily="34" charset="0"/>
              <a:buChar char="•"/>
            </a:pPr>
            <a:r>
              <a:rPr lang="en-US" b="0" i="0" dirty="0">
                <a:solidFill>
                  <a:srgbClr val="111111"/>
                </a:solidFill>
                <a:effectLst/>
                <a:latin typeface="-apple-system"/>
              </a:rPr>
              <a:t>CNN model is designed to classify images into predefined classes by extracting relevant features and mapping them to the corresponding labels. </a:t>
            </a:r>
          </a:p>
          <a:p>
            <a:pPr marL="285750" indent="-285750">
              <a:buFont typeface="Arial" panose="020B0604020202020204" pitchFamily="34" charset="0"/>
              <a:buChar char="•"/>
            </a:pPr>
            <a:endParaRPr lang="en-US" dirty="0">
              <a:solidFill>
                <a:srgbClr val="111111"/>
              </a:solidFill>
              <a:latin typeface="-apple-system"/>
            </a:endParaRPr>
          </a:p>
          <a:p>
            <a:pPr marL="285750" indent="-285750">
              <a:buFont typeface="Arial" panose="020B0604020202020204" pitchFamily="34" charset="0"/>
              <a:buChar char="•"/>
            </a:pPr>
            <a:r>
              <a:rPr lang="en-US" dirty="0">
                <a:solidFill>
                  <a:srgbClr val="111111"/>
                </a:solidFill>
                <a:latin typeface="-apple-system"/>
              </a:rPr>
              <a:t>We use CNN for image classification because </a:t>
            </a:r>
            <a:r>
              <a:rPr lang="en-US" b="0" i="0" dirty="0">
                <a:solidFill>
                  <a:srgbClr val="111111"/>
                </a:solidFill>
                <a:effectLst/>
                <a:latin typeface="-apple-system"/>
              </a:rPr>
              <a:t>CNNs automatically learn meaningful spatial features from images, which is crucial for accurate object recognition.</a:t>
            </a:r>
          </a:p>
          <a:p>
            <a:pPr marL="285750" indent="-285750">
              <a:buFont typeface="Arial" panose="020B0604020202020204" pitchFamily="34" charset="0"/>
              <a:buChar char="•"/>
            </a:pPr>
            <a:endParaRPr lang="en-US" dirty="0">
              <a:solidFill>
                <a:srgbClr val="111111"/>
              </a:solidFill>
              <a:latin typeface="-apple-system"/>
            </a:endParaRPr>
          </a:p>
          <a:p>
            <a:pPr marL="285750" indent="-285750">
              <a:buFont typeface="Arial" panose="020B0604020202020204" pitchFamily="34" charset="0"/>
              <a:buChar char="•"/>
            </a:pPr>
            <a:r>
              <a:rPr lang="en-US" dirty="0">
                <a:solidFill>
                  <a:srgbClr val="111111"/>
                </a:solidFill>
                <a:latin typeface="-apple-system"/>
              </a:rPr>
              <a:t>Here we have used </a:t>
            </a:r>
          </a:p>
          <a:p>
            <a:pPr algn="just">
              <a:lnSpc>
                <a:spcPct val="150000"/>
              </a:lnSpc>
            </a:pPr>
            <a:r>
              <a:rPr lang="en-US" sz="1400" dirty="0">
                <a:solidFill>
                  <a:srgbClr val="111111"/>
                </a:solidFill>
                <a:latin typeface="-apple-system"/>
              </a:rPr>
              <a:t>      -&gt;</a:t>
            </a:r>
            <a:r>
              <a:rPr lang="en-US" sz="1600" dirty="0">
                <a:solidFill>
                  <a:srgbClr val="111111"/>
                </a:solidFill>
                <a:latin typeface="-apple-system"/>
              </a:rPr>
              <a:t>I</a:t>
            </a:r>
            <a:r>
              <a:rPr lang="en-US" sz="1600" b="1" i="0" dirty="0">
                <a:solidFill>
                  <a:srgbClr val="111111"/>
                </a:solidFill>
                <a:effectLst/>
                <a:latin typeface="-apple-system"/>
              </a:rPr>
              <a:t>nput Layer</a:t>
            </a:r>
            <a:r>
              <a:rPr lang="en-US" sz="1600" b="0" i="0" dirty="0">
                <a:solidFill>
                  <a:srgbClr val="111111"/>
                </a:solidFill>
                <a:effectLst/>
                <a:latin typeface="-apple-system"/>
              </a:rPr>
              <a:t>: Accepts raw image data (represented as matrices of pixel values).</a:t>
            </a:r>
          </a:p>
          <a:p>
            <a:pPr algn="just">
              <a:lnSpc>
                <a:spcPct val="150000"/>
              </a:lnSpc>
            </a:pPr>
            <a:r>
              <a:rPr lang="en-US" sz="1600" b="1" i="0" dirty="0">
                <a:solidFill>
                  <a:srgbClr val="111111"/>
                </a:solidFill>
                <a:effectLst/>
                <a:latin typeface="-apple-system"/>
              </a:rPr>
              <a:t>       -&gt;Convolutional Layers (Conv2D)</a:t>
            </a:r>
            <a:r>
              <a:rPr lang="en-US" sz="1600" b="0" i="0" dirty="0">
                <a:solidFill>
                  <a:srgbClr val="111111"/>
                </a:solidFill>
                <a:effectLst/>
                <a:latin typeface="-apple-system"/>
              </a:rPr>
              <a:t>: These layers learn to extract relevant features from the input images. They use filters to  detect  patterns like edges and textures.</a:t>
            </a:r>
          </a:p>
          <a:p>
            <a:pPr algn="just">
              <a:lnSpc>
                <a:spcPct val="150000"/>
              </a:lnSpc>
            </a:pPr>
            <a:r>
              <a:rPr lang="en-US" sz="1600" b="1" i="0" dirty="0">
                <a:solidFill>
                  <a:srgbClr val="111111"/>
                </a:solidFill>
                <a:effectLst/>
                <a:latin typeface="-apple-system"/>
              </a:rPr>
              <a:t>       -&gt;</a:t>
            </a:r>
            <a:r>
              <a:rPr lang="en-US" sz="1600" b="1" i="0" dirty="0" err="1">
                <a:solidFill>
                  <a:srgbClr val="111111"/>
                </a:solidFill>
                <a:effectLst/>
                <a:latin typeface="-apple-system"/>
              </a:rPr>
              <a:t>MaxPooling</a:t>
            </a:r>
            <a:r>
              <a:rPr lang="en-US" sz="1600" b="1" i="0" dirty="0">
                <a:solidFill>
                  <a:srgbClr val="111111"/>
                </a:solidFill>
                <a:effectLst/>
                <a:latin typeface="-apple-system"/>
              </a:rPr>
              <a:t> Layers (MaxPooling2D)</a:t>
            </a:r>
            <a:r>
              <a:rPr lang="en-US" sz="1600" b="0" i="0" dirty="0">
                <a:solidFill>
                  <a:srgbClr val="111111"/>
                </a:solidFill>
                <a:effectLst/>
                <a:latin typeface="-apple-system"/>
              </a:rPr>
              <a:t>: These layers </a:t>
            </a:r>
            <a:r>
              <a:rPr lang="en-US" sz="1600" b="0" i="0" dirty="0" err="1">
                <a:solidFill>
                  <a:srgbClr val="111111"/>
                </a:solidFill>
                <a:effectLst/>
                <a:latin typeface="-apple-system"/>
              </a:rPr>
              <a:t>downsample</a:t>
            </a:r>
            <a:r>
              <a:rPr lang="en-US" sz="1600" b="0" i="0" dirty="0">
                <a:solidFill>
                  <a:srgbClr val="111111"/>
                </a:solidFill>
                <a:effectLst/>
                <a:latin typeface="-apple-system"/>
              </a:rPr>
              <a:t> the feature maps, reducing their spatial dimensions.</a:t>
            </a:r>
          </a:p>
          <a:p>
            <a:pPr algn="just">
              <a:lnSpc>
                <a:spcPct val="150000"/>
              </a:lnSpc>
            </a:pPr>
            <a:r>
              <a:rPr lang="en-US" sz="1600" b="1" i="0" dirty="0">
                <a:solidFill>
                  <a:srgbClr val="111111"/>
                </a:solidFill>
                <a:effectLst/>
                <a:latin typeface="-apple-system"/>
              </a:rPr>
              <a:t>       -&gt;Flatten Layer</a:t>
            </a:r>
            <a:r>
              <a:rPr lang="en-US" sz="1600" b="0" i="0" dirty="0">
                <a:solidFill>
                  <a:srgbClr val="111111"/>
                </a:solidFill>
                <a:effectLst/>
                <a:latin typeface="-apple-system"/>
              </a:rPr>
              <a:t>: Converts the 2D feature maps into a 1D vector.</a:t>
            </a:r>
          </a:p>
          <a:p>
            <a:pPr algn="just">
              <a:lnSpc>
                <a:spcPct val="150000"/>
              </a:lnSpc>
            </a:pPr>
            <a:r>
              <a:rPr lang="en-US" sz="1600" b="1" i="0" dirty="0">
                <a:solidFill>
                  <a:srgbClr val="111111"/>
                </a:solidFill>
                <a:effectLst/>
                <a:latin typeface="-apple-system"/>
              </a:rPr>
              <a:t>       -&gt; Dense Layers</a:t>
            </a:r>
            <a:r>
              <a:rPr lang="en-US" sz="1600" b="0" i="0" dirty="0">
                <a:solidFill>
                  <a:srgbClr val="111111"/>
                </a:solidFill>
                <a:effectLst/>
                <a:latin typeface="-apple-system"/>
              </a:rPr>
              <a:t>: Fully connected layers that learn to classify the features extracted by the previous layers.</a:t>
            </a:r>
          </a:p>
          <a:p>
            <a:pPr algn="just">
              <a:lnSpc>
                <a:spcPct val="150000"/>
              </a:lnSpc>
            </a:pPr>
            <a:r>
              <a:rPr lang="en-US" sz="1600" b="1" i="0" dirty="0">
                <a:solidFill>
                  <a:srgbClr val="111111"/>
                </a:solidFill>
                <a:effectLst/>
                <a:latin typeface="-apple-system"/>
              </a:rPr>
              <a:t>       -&gt;Output Layer</a:t>
            </a:r>
            <a:r>
              <a:rPr lang="en-US" sz="1600" b="0" i="0" dirty="0">
                <a:solidFill>
                  <a:srgbClr val="111111"/>
                </a:solidFill>
                <a:effectLst/>
                <a:latin typeface="-apple-system"/>
              </a:rPr>
              <a:t>: Produces class probabilities using the </a:t>
            </a:r>
            <a:r>
              <a:rPr lang="en-US" sz="1600" b="0" i="0" dirty="0" err="1">
                <a:solidFill>
                  <a:srgbClr val="111111"/>
                </a:solidFill>
                <a:effectLst/>
                <a:latin typeface="-apple-system"/>
              </a:rPr>
              <a:t>softmax</a:t>
            </a:r>
            <a:r>
              <a:rPr lang="en-US" sz="1600" b="0" i="0" dirty="0">
                <a:solidFill>
                  <a:srgbClr val="111111"/>
                </a:solidFill>
                <a:effectLst/>
                <a:latin typeface="-apple-system"/>
              </a:rPr>
              <a:t> activation function.</a:t>
            </a:r>
          </a:p>
          <a:p>
            <a:endParaRPr lang="en-IN" dirty="0"/>
          </a:p>
        </p:txBody>
      </p:sp>
    </p:spTree>
    <p:extLst>
      <p:ext uri="{BB962C8B-B14F-4D97-AF65-F5344CB8AC3E}">
        <p14:creationId xmlns:p14="http://schemas.microsoft.com/office/powerpoint/2010/main" val="2419062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CF22AF-49AD-4EDC-BD54-CFEE8CBD7300}"/>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EA59B652-B1D4-43EF-B2F7-CAFF8D621065}"/>
              </a:ext>
            </a:extLst>
          </p:cNvPr>
          <p:cNvSpPr>
            <a:spLocks noGrp="1"/>
          </p:cNvSpPr>
          <p:nvPr>
            <p:ph type="sldNum" sz="quarter" idx="12"/>
          </p:nvPr>
        </p:nvSpPr>
        <p:spPr/>
        <p:txBody>
          <a:bodyPr/>
          <a:lstStyle/>
          <a:p>
            <a:fld id="{294A09A9-5501-47C1-A89A-A340965A2BE2}" type="slidenum">
              <a:rPr lang="en-US" smtClean="0"/>
              <a:t>18</a:t>
            </a:fld>
            <a:endParaRPr lang="en-US" dirty="0"/>
          </a:p>
        </p:txBody>
      </p:sp>
      <p:sp>
        <p:nvSpPr>
          <p:cNvPr id="5" name="Rectangle 1">
            <a:extLst>
              <a:ext uri="{FF2B5EF4-FFF2-40B4-BE49-F238E27FC236}">
                <a16:creationId xmlns:a16="http://schemas.microsoft.com/office/drawing/2014/main" id="{DF8BE877-1C12-4CDA-8EF2-370377A45B01}"/>
              </a:ext>
            </a:extLst>
          </p:cNvPr>
          <p:cNvSpPr>
            <a:spLocks noChangeArrowheads="1"/>
          </p:cNvSpPr>
          <p:nvPr/>
        </p:nvSpPr>
        <p:spPr bwMode="auto">
          <a:xfrm>
            <a:off x="660400" y="1321172"/>
            <a:ext cx="11013440" cy="3785652"/>
          </a:xfrm>
          <a:prstGeom prst="rect">
            <a:avLst/>
          </a:prstGeom>
          <a:solidFill>
            <a:schemeClr val="bg1">
              <a:lumMod val="85000"/>
              <a:alpha val="84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Arial Unicode MS"/>
              </a:rPr>
              <a:t>def </a:t>
            </a:r>
            <a:r>
              <a:rPr kumimoji="0" lang="en-US" altLang="en-US" sz="1600" b="0" i="0" u="none" strike="noStrike" cap="none" normalizeH="0" baseline="0" dirty="0" err="1">
                <a:ln>
                  <a:noFill/>
                </a:ln>
                <a:solidFill>
                  <a:srgbClr val="00627A"/>
                </a:solidFill>
                <a:effectLst/>
                <a:latin typeface="Arial Unicode MS"/>
              </a:rPr>
              <a:t>cnn_model</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94558D"/>
                </a:solidFill>
                <a:effectLst/>
                <a:latin typeface="Arial Unicode MS"/>
              </a:rPr>
              <a:t>self</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input_shape</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chemeClr val="accent2"/>
                </a:solidFill>
                <a:effectLst/>
                <a:latin typeface="Arial Unicode MS"/>
              </a:rPr>
              <a:t>1</a:t>
            </a:r>
            <a:r>
              <a:rPr kumimoji="0" lang="en-US" altLang="en-US" sz="1600" b="0" i="0" u="none" strike="noStrike" cap="none" normalizeH="0" baseline="0" dirty="0">
                <a:ln>
                  <a:noFill/>
                </a:ln>
                <a:solidFill>
                  <a:srgbClr val="1750EB"/>
                </a:solidFill>
                <a:effectLst/>
                <a:latin typeface="Arial Unicode MS"/>
              </a:rPr>
              <a:t>28</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chemeClr val="accent2"/>
                </a:solidFill>
                <a:effectLst/>
                <a:latin typeface="Arial Unicode MS"/>
              </a:rPr>
              <a:t>1</a:t>
            </a:r>
            <a:r>
              <a:rPr kumimoji="0" lang="en-US" altLang="en-US" sz="1600" b="0" i="0" u="none" strike="noStrike" cap="none" normalizeH="0" baseline="0" dirty="0">
                <a:ln>
                  <a:noFill/>
                </a:ln>
                <a:solidFill>
                  <a:srgbClr val="1750EB"/>
                </a:solidFill>
                <a:effectLst/>
                <a:latin typeface="Arial Unicode MS"/>
              </a:rPr>
              <a:t>28</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3</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num_classes</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1750EB"/>
                </a:solidFill>
                <a:effectLst/>
                <a:latin typeface="Arial Unicode MS"/>
              </a:rPr>
              <a:t>6</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808080"/>
                </a:solidFill>
                <a:effectLst/>
                <a:latin typeface="Arial Unicode MS"/>
              </a:rPr>
              <a:t>optimizer='</a:t>
            </a:r>
            <a:r>
              <a:rPr kumimoji="0" lang="en-US" altLang="en-US" sz="1600" b="0" i="0" u="none" strike="noStrike" cap="none" normalizeH="0" baseline="0" dirty="0" err="1">
                <a:ln>
                  <a:noFill/>
                </a:ln>
                <a:solidFill>
                  <a:srgbClr val="808080"/>
                </a:solidFill>
                <a:effectLst/>
                <a:latin typeface="Arial Unicode MS"/>
              </a:rPr>
              <a:t>sgd</a:t>
            </a:r>
            <a:r>
              <a:rPr kumimoji="0" lang="en-US" altLang="en-US" sz="1600" b="0" i="0" u="none" strike="noStrike" cap="none" normalizeH="0" baseline="0" dirty="0">
                <a:ln>
                  <a:noFill/>
                </a:ln>
                <a:solidFill>
                  <a:srgbClr val="808080"/>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model = Sequential()</a:t>
            </a:r>
            <a:br>
              <a:rPr kumimoji="0" lang="en-US" altLang="en-US" sz="1600" b="0" i="0" u="none" strike="noStrike" cap="none" normalizeH="0" baseline="0" dirty="0">
                <a:ln>
                  <a:noFill/>
                </a:ln>
                <a:solidFill>
                  <a:srgbClr val="080808"/>
                </a:solidFill>
                <a:effectLst/>
                <a:latin typeface="Arial Unicode MS"/>
              </a:rPr>
            </a:b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(Conv2D(</a:t>
            </a:r>
            <a:r>
              <a:rPr kumimoji="0" lang="en-US" altLang="en-US" sz="1600" b="0" i="0" u="none" strike="noStrike" cap="none" normalizeH="0" baseline="0" dirty="0">
                <a:ln>
                  <a:noFill/>
                </a:ln>
                <a:solidFill>
                  <a:srgbClr val="1750EB"/>
                </a:solidFill>
                <a:effectLst/>
                <a:latin typeface="Arial Unicode MS"/>
              </a:rPr>
              <a:t>32</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3</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3</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activation</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relu</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660099"/>
                </a:solidFill>
                <a:effectLst/>
                <a:latin typeface="Arial Unicode MS"/>
              </a:rPr>
              <a:t>input_shape</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err="1">
                <a:ln>
                  <a:noFill/>
                </a:ln>
                <a:solidFill>
                  <a:srgbClr val="080808"/>
                </a:solidFill>
                <a:effectLst/>
                <a:latin typeface="Arial Unicode MS"/>
              </a:rPr>
              <a:t>input_shape</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(MaxPooling2D(</a:t>
            </a:r>
            <a:r>
              <a:rPr kumimoji="0" lang="en-US" altLang="en-US" sz="1600" b="0" i="0" u="none" strike="noStrike" cap="none" normalizeH="0" baseline="0" dirty="0">
                <a:ln>
                  <a:noFill/>
                </a:ln>
                <a:solidFill>
                  <a:srgbClr val="1750EB"/>
                </a:solidFill>
                <a:effectLst/>
                <a:latin typeface="Arial Unicode MS"/>
              </a:rPr>
              <a:t>2</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2</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(Conv2D(</a:t>
            </a:r>
            <a:r>
              <a:rPr kumimoji="0" lang="en-US" altLang="en-US" sz="1600" b="0" i="0" u="none" strike="noStrike" cap="none" normalizeH="0" baseline="0" dirty="0">
                <a:ln>
                  <a:noFill/>
                </a:ln>
                <a:solidFill>
                  <a:srgbClr val="1750EB"/>
                </a:solidFill>
                <a:effectLst/>
                <a:latin typeface="Arial Unicode MS"/>
              </a:rPr>
              <a:t>64</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3</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3</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activation</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relu</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(MaxPooling2D((</a:t>
            </a:r>
            <a:r>
              <a:rPr kumimoji="0" lang="en-US" altLang="en-US" sz="1600" b="0" i="0" u="none" strike="noStrike" cap="none" normalizeH="0" baseline="0" dirty="0">
                <a:ln>
                  <a:noFill/>
                </a:ln>
                <a:solidFill>
                  <a:srgbClr val="1750EB"/>
                </a:solidFill>
                <a:effectLst/>
                <a:latin typeface="Arial Unicode MS"/>
              </a:rPr>
              <a:t>2</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1750EB"/>
                </a:solidFill>
                <a:effectLst/>
                <a:latin typeface="Arial Unicode MS"/>
              </a:rPr>
              <a:t>2</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(Flatten())</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(Dense(</a:t>
            </a:r>
            <a:r>
              <a:rPr kumimoji="0" lang="en-US" altLang="en-US" sz="1600" b="0" i="0" u="none" strike="noStrike" cap="none" normalizeH="0" baseline="0" dirty="0">
                <a:ln>
                  <a:noFill/>
                </a:ln>
                <a:solidFill>
                  <a:srgbClr val="1750EB"/>
                </a:solidFill>
                <a:effectLst/>
                <a:latin typeface="Arial Unicode MS"/>
              </a:rPr>
              <a:t>128</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activation</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relu</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(Dense(</a:t>
            </a:r>
            <a:r>
              <a:rPr kumimoji="0" lang="en-US" altLang="en-US" sz="1600" b="0" i="0" u="none" strike="noStrike" cap="none" normalizeH="0" baseline="0" dirty="0">
                <a:ln>
                  <a:noFill/>
                </a:ln>
                <a:solidFill>
                  <a:srgbClr val="1750EB"/>
                </a:solidFill>
                <a:effectLst/>
                <a:latin typeface="Arial Unicode MS"/>
              </a:rPr>
              <a:t>64</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activation</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relu</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model.add</a:t>
            </a:r>
            <a:r>
              <a:rPr kumimoji="0" lang="en-US" altLang="en-US" sz="1600" b="0" i="0" u="none" strike="noStrike" cap="none" normalizeH="0" baseline="0" dirty="0">
                <a:ln>
                  <a:noFill/>
                </a:ln>
                <a:solidFill>
                  <a:srgbClr val="080808"/>
                </a:solidFill>
                <a:effectLst/>
                <a:latin typeface="Arial Unicode MS"/>
              </a:rPr>
              <a:t>(Dense(</a:t>
            </a:r>
            <a:r>
              <a:rPr kumimoji="0" lang="en-US" altLang="en-US" sz="1600" b="0" i="0" u="none" strike="noStrike" cap="none" normalizeH="0" baseline="0" dirty="0" err="1">
                <a:ln>
                  <a:noFill/>
                </a:ln>
                <a:solidFill>
                  <a:srgbClr val="080808"/>
                </a:solidFill>
                <a:effectLst/>
                <a:latin typeface="Arial Unicode MS"/>
              </a:rPr>
              <a:t>num_classes</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activation</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softmax</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1" u="none" strike="noStrike" cap="none" normalizeH="0" baseline="0" dirty="0">
                <a:ln>
                  <a:noFill/>
                </a:ln>
                <a:solidFill>
                  <a:srgbClr val="8C8C8C"/>
                </a:solidFill>
                <a:effectLst/>
                <a:latin typeface="Arial Unicode MS"/>
              </a:rPr>
              <a:t># Adjusted to match </a:t>
            </a:r>
            <a:r>
              <a:rPr kumimoji="0" lang="en-US" altLang="en-US" sz="1600" b="0" i="1" u="none" strike="noStrike" cap="none" normalizeH="0" baseline="0" dirty="0" err="1">
                <a:ln>
                  <a:noFill/>
                </a:ln>
                <a:solidFill>
                  <a:srgbClr val="8C8C8C"/>
                </a:solidFill>
                <a:effectLst/>
                <a:latin typeface="Arial Unicode MS"/>
              </a:rPr>
              <a:t>num_classes</a:t>
            </a:r>
            <a:br>
              <a:rPr kumimoji="0" lang="en-US" altLang="en-US" sz="1600" b="0" i="1" u="none" strike="noStrike" cap="none" normalizeH="0" baseline="0" dirty="0">
                <a:ln>
                  <a:noFill/>
                </a:ln>
                <a:solidFill>
                  <a:srgbClr val="8C8C8C"/>
                </a:solidFill>
                <a:effectLst/>
                <a:latin typeface="Arial Unicode MS"/>
              </a:rPr>
            </a:br>
            <a:r>
              <a:rPr kumimoji="0" lang="en-US" altLang="en-US" sz="1600" b="0" i="1" u="none" strike="noStrike" cap="none" normalizeH="0" baseline="0" dirty="0">
                <a:ln>
                  <a:noFill/>
                </a:ln>
                <a:solidFill>
                  <a:srgbClr val="8C8C8C"/>
                </a:solidFill>
                <a:effectLst/>
                <a:latin typeface="Arial Unicode MS"/>
              </a:rPr>
              <a:t>    </a:t>
            </a:r>
            <a:r>
              <a:rPr kumimoji="0" lang="en-US" altLang="en-US" sz="1600" b="0" i="0" u="none" strike="noStrike" cap="none" normalizeH="0" baseline="0" dirty="0" err="1">
                <a:ln>
                  <a:noFill/>
                </a:ln>
                <a:solidFill>
                  <a:srgbClr val="080808"/>
                </a:solidFill>
                <a:effectLst/>
                <a:latin typeface="Arial Unicode MS"/>
              </a:rPr>
              <a:t>model.compile</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660099"/>
                </a:solidFill>
                <a:effectLst/>
                <a:latin typeface="Arial Unicode MS"/>
              </a:rPr>
              <a:t>optimizer</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adam</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loss</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err="1">
                <a:ln>
                  <a:noFill/>
                </a:ln>
                <a:solidFill>
                  <a:srgbClr val="067D17"/>
                </a:solidFill>
                <a:effectLst/>
                <a:latin typeface="Arial Unicode MS"/>
              </a:rPr>
              <a:t>categorical_crossentropy</a:t>
            </a:r>
            <a:r>
              <a:rPr kumimoji="0" lang="en-US" altLang="en-US" sz="1600" b="0" i="0" u="none" strike="noStrike" cap="none" normalizeH="0" baseline="0" dirty="0">
                <a:ln>
                  <a:noFill/>
                </a:ln>
                <a:solidFill>
                  <a:srgbClr val="067D17"/>
                </a:solidFill>
                <a:effectLst/>
                <a:latin typeface="Arial Unicode MS"/>
              </a:rPr>
              <a:t>'</a:t>
            </a: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660099"/>
                </a:solidFill>
                <a:effectLst/>
                <a:latin typeface="Arial Unicode MS"/>
              </a:rPr>
              <a:t>metrics</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a:ln>
                  <a:noFill/>
                </a:ln>
                <a:solidFill>
                  <a:srgbClr val="067D17"/>
                </a:solidFill>
                <a:effectLst/>
                <a:latin typeface="Arial Unicode MS"/>
              </a:rPr>
              <a:t>'accuracy'</a:t>
            </a:r>
            <a:r>
              <a:rPr kumimoji="0" lang="en-US" altLang="en-US" sz="1600" b="0" i="0" u="none" strike="noStrike" cap="none" normalizeH="0" baseline="0" dirty="0">
                <a:ln>
                  <a:noFill/>
                </a:ln>
                <a:solidFill>
                  <a:srgbClr val="080808"/>
                </a:solidFill>
                <a:effectLst/>
                <a:latin typeface="Arial Unicode MS"/>
              </a:rPr>
              <a:t>])</a:t>
            </a:r>
            <a:br>
              <a:rPr kumimoji="0" lang="en-US" altLang="en-US" sz="1600" b="0" i="0" u="none" strike="noStrike" cap="none" normalizeH="0" baseline="0" dirty="0">
                <a:ln>
                  <a:noFill/>
                </a:ln>
                <a:solidFill>
                  <a:srgbClr val="080808"/>
                </a:solidFill>
                <a:effectLst/>
                <a:latin typeface="Arial Unicode MS"/>
              </a:rPr>
            </a:br>
            <a:br>
              <a:rPr kumimoji="0" lang="en-US" altLang="en-US" sz="1600" b="0" i="0" u="none" strike="noStrike" cap="none" normalizeH="0" baseline="0" dirty="0">
                <a:ln>
                  <a:noFill/>
                </a:ln>
                <a:solidFill>
                  <a:srgbClr val="080808"/>
                </a:solidFill>
                <a:effectLst/>
                <a:latin typeface="Arial Unicode MS"/>
              </a:rPr>
            </a:br>
            <a:r>
              <a:rPr kumimoji="0" lang="en-US" altLang="en-US" sz="1600" b="0" i="0" u="none" strike="noStrike" cap="none" normalizeH="0" baseline="0" dirty="0">
                <a:ln>
                  <a:noFill/>
                </a:ln>
                <a:solidFill>
                  <a:srgbClr val="080808"/>
                </a:solidFill>
                <a:effectLst/>
                <a:latin typeface="Arial Unicode MS"/>
              </a:rPr>
              <a:t>    </a:t>
            </a:r>
            <a:r>
              <a:rPr kumimoji="0" lang="en-US" altLang="en-US" sz="1600" b="0" i="0" u="none" strike="noStrike" cap="none" normalizeH="0" baseline="0" dirty="0">
                <a:ln>
                  <a:noFill/>
                </a:ln>
                <a:solidFill>
                  <a:srgbClr val="0033B3"/>
                </a:solidFill>
                <a:effectLst/>
                <a:latin typeface="Arial Unicode MS"/>
              </a:rPr>
              <a:t>return </a:t>
            </a:r>
            <a:r>
              <a:rPr kumimoji="0" lang="en-US" altLang="en-US" sz="1600" b="0" i="0" u="none" strike="noStrike" cap="none" normalizeH="0" baseline="0" dirty="0">
                <a:ln>
                  <a:noFill/>
                </a:ln>
                <a:solidFill>
                  <a:srgbClr val="080808"/>
                </a:solidFill>
                <a:effectLst/>
                <a:latin typeface="Arial Unicode MS"/>
              </a:rPr>
              <a:t>model</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642F92C-4706-459F-A45E-648ADD662908}"/>
              </a:ext>
            </a:extLst>
          </p:cNvPr>
          <p:cNvSpPr txBox="1"/>
          <p:nvPr/>
        </p:nvSpPr>
        <p:spPr>
          <a:xfrm>
            <a:off x="228600" y="136525"/>
            <a:ext cx="349325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CNN Model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7516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1CC644-F780-438B-8115-08EDF217B4AA}"/>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0020A5A-1A2F-49C9-9792-71E7E683584C}"/>
              </a:ext>
            </a:extLst>
          </p:cNvPr>
          <p:cNvSpPr>
            <a:spLocks noGrp="1"/>
          </p:cNvSpPr>
          <p:nvPr>
            <p:ph type="sldNum" sz="quarter" idx="12"/>
          </p:nvPr>
        </p:nvSpPr>
        <p:spPr/>
        <p:txBody>
          <a:bodyPr/>
          <a:lstStyle/>
          <a:p>
            <a:fld id="{294A09A9-5501-47C1-A89A-A340965A2BE2}" type="slidenum">
              <a:rPr lang="en-US" smtClean="0"/>
              <a:t>19</a:t>
            </a:fld>
            <a:endParaRPr lang="en-US" dirty="0"/>
          </a:p>
        </p:txBody>
      </p:sp>
      <p:pic>
        <p:nvPicPr>
          <p:cNvPr id="4" name="Picture 3">
            <a:extLst>
              <a:ext uri="{FF2B5EF4-FFF2-40B4-BE49-F238E27FC236}">
                <a16:creationId xmlns:a16="http://schemas.microsoft.com/office/drawing/2014/main" id="{C4A257E1-1B68-4740-83C2-E8F5FDEBA5F2}"/>
              </a:ext>
            </a:extLst>
          </p:cNvPr>
          <p:cNvPicPr>
            <a:picLocks noChangeAspect="1"/>
          </p:cNvPicPr>
          <p:nvPr/>
        </p:nvPicPr>
        <p:blipFill>
          <a:blip r:embed="rId2"/>
          <a:srcRect/>
          <a:stretch/>
        </p:blipFill>
        <p:spPr>
          <a:xfrm>
            <a:off x="319912" y="1012385"/>
            <a:ext cx="5604003" cy="5333870"/>
          </a:xfrm>
          <a:prstGeom prst="rect">
            <a:avLst/>
          </a:prstGeom>
        </p:spPr>
      </p:pic>
      <p:pic>
        <p:nvPicPr>
          <p:cNvPr id="5" name="Picture 4">
            <a:extLst>
              <a:ext uri="{FF2B5EF4-FFF2-40B4-BE49-F238E27FC236}">
                <a16:creationId xmlns:a16="http://schemas.microsoft.com/office/drawing/2014/main" id="{EC287D3F-5F2F-46F8-B933-792824C4FAB3}"/>
              </a:ext>
            </a:extLst>
          </p:cNvPr>
          <p:cNvPicPr>
            <a:picLocks noChangeAspect="1"/>
          </p:cNvPicPr>
          <p:nvPr/>
        </p:nvPicPr>
        <p:blipFill>
          <a:blip r:embed="rId3"/>
          <a:srcRect/>
          <a:stretch/>
        </p:blipFill>
        <p:spPr>
          <a:xfrm>
            <a:off x="6154800" y="1012385"/>
            <a:ext cx="5796408" cy="5333870"/>
          </a:xfrm>
          <a:prstGeom prst="rect">
            <a:avLst/>
          </a:prstGeom>
        </p:spPr>
      </p:pic>
      <p:sp>
        <p:nvSpPr>
          <p:cNvPr id="6" name="TextBox 5">
            <a:extLst>
              <a:ext uri="{FF2B5EF4-FFF2-40B4-BE49-F238E27FC236}">
                <a16:creationId xmlns:a16="http://schemas.microsoft.com/office/drawing/2014/main" id="{8DA8FC27-3E70-48DB-9EE7-58B08E40AD21}"/>
              </a:ext>
            </a:extLst>
          </p:cNvPr>
          <p:cNvSpPr txBox="1"/>
          <p:nvPr/>
        </p:nvSpPr>
        <p:spPr>
          <a:xfrm>
            <a:off x="228600" y="115734"/>
            <a:ext cx="349325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CNN Model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16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E82326-E1EB-45D1-A9C7-28AA8367DC88}"/>
              </a:ext>
            </a:extLst>
          </p:cNvPr>
          <p:cNvSpPr>
            <a:spLocks noGrp="1"/>
          </p:cNvSpPr>
          <p:nvPr>
            <p:ph type="ftr" sz="quarter" idx="11"/>
          </p:nvPr>
        </p:nvSpPr>
        <p:spPr/>
        <p:txBody>
          <a:bodyPr/>
          <a:lstStyle/>
          <a:p>
            <a:r>
              <a:rPr lang="en-US" dirty="0"/>
              <a:t>Plant leaf recognition</a:t>
            </a:r>
          </a:p>
        </p:txBody>
      </p:sp>
      <p:sp>
        <p:nvSpPr>
          <p:cNvPr id="3" name="Slide Number Placeholder 2">
            <a:extLst>
              <a:ext uri="{FF2B5EF4-FFF2-40B4-BE49-F238E27FC236}">
                <a16:creationId xmlns:a16="http://schemas.microsoft.com/office/drawing/2014/main" id="{2DC2C8CE-F58B-4084-A6A5-0C3F6CF4E828}"/>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4" name="TextBox 3">
            <a:extLst>
              <a:ext uri="{FF2B5EF4-FFF2-40B4-BE49-F238E27FC236}">
                <a16:creationId xmlns:a16="http://schemas.microsoft.com/office/drawing/2014/main" id="{CE34238B-7A5E-498E-AE90-E9C0AA28E339}"/>
              </a:ext>
            </a:extLst>
          </p:cNvPr>
          <p:cNvSpPr txBox="1"/>
          <p:nvPr/>
        </p:nvSpPr>
        <p:spPr>
          <a:xfrm>
            <a:off x="4991995" y="105813"/>
            <a:ext cx="1667090" cy="523220"/>
          </a:xfrm>
          <a:prstGeom prst="rect">
            <a:avLst/>
          </a:prstGeom>
          <a:noFill/>
        </p:spPr>
        <p:txBody>
          <a:bodyPr wrap="square">
            <a:spAutoFit/>
          </a:bodyPr>
          <a:lstStyle/>
          <a:p>
            <a:r>
              <a:rPr lang="en-IN" sz="2800" b="1" kern="1200" dirty="0">
                <a:solidFill>
                  <a:srgbClr val="000000"/>
                </a:solidFill>
                <a:effectLst/>
                <a:latin typeface="Times New Roman" panose="02020603050405020304" pitchFamily="18" charset="0"/>
                <a:ea typeface="+mn-ea"/>
                <a:cs typeface="Times New Roman" panose="02020603050405020304" pitchFamily="18" charset="0"/>
              </a:rPr>
              <a:t>Abstract</a:t>
            </a:r>
            <a:endParaRPr lang="en-IN" sz="2800" dirty="0">
              <a:effectLst/>
            </a:endParaRPr>
          </a:p>
        </p:txBody>
      </p:sp>
      <p:sp>
        <p:nvSpPr>
          <p:cNvPr id="5" name="Rectangle 8">
            <a:extLst>
              <a:ext uri="{FF2B5EF4-FFF2-40B4-BE49-F238E27FC236}">
                <a16:creationId xmlns:a16="http://schemas.microsoft.com/office/drawing/2014/main" id="{1FCE4F6A-DBDE-4D4E-AB66-E915F1FE0915}"/>
              </a:ext>
            </a:extLst>
          </p:cNvPr>
          <p:cNvSpPr>
            <a:spLocks noChangeArrowheads="1"/>
          </p:cNvSpPr>
          <p:nvPr/>
        </p:nvSpPr>
        <p:spPr bwMode="auto">
          <a:xfrm>
            <a:off x="1559859" y="629033"/>
            <a:ext cx="9072282" cy="923330"/>
          </a:xfrm>
          <a:prstGeom prst="rect">
            <a:avLst/>
          </a:prstGeom>
          <a:solidFill>
            <a:schemeClr val="bg1">
              <a:lumMod val="85000"/>
              <a:alpha val="58000"/>
            </a:schemeClr>
          </a:solidFill>
          <a:ln>
            <a:noFill/>
          </a:ln>
          <a:effectLst/>
        </p:spPr>
        <p:txBody>
          <a:bodyPr vert="horz" wrap="square" lIns="91440" tIns="45720" rIns="91440" bIns="45720" numCol="1" anchor="ctr" anchorCtr="0" compatLnSpc="1">
            <a:prstTxWarp prst="textNoShape">
              <a:avLst/>
            </a:prstTxWarp>
            <a:spAutoFit/>
          </a:bodyPr>
          <a:lstStyle/>
          <a:p>
            <a:r>
              <a:rPr lang="en-US" b="0" i="0" dirty="0">
                <a:solidFill>
                  <a:srgbClr val="0D0D0D"/>
                </a:solidFill>
                <a:effectLst/>
                <a:latin typeface="Söhne"/>
              </a:rPr>
              <a:t>	This project explores deep learning (DL) for classifying plant leaves into different types. We preprocess a dataset of leaf images and compare CNNs and transfer learning for classification. Applying data augmentation and regularization improves model performance</a:t>
            </a:r>
            <a:endParaRPr lang="en-IN" dirty="0">
              <a:solidFill>
                <a:srgbClr val="111111"/>
              </a:solidFill>
              <a:latin typeface="-apple-system"/>
            </a:endParaRPr>
          </a:p>
        </p:txBody>
      </p:sp>
      <p:sp>
        <p:nvSpPr>
          <p:cNvPr id="6" name="TextBox 5">
            <a:extLst>
              <a:ext uri="{FF2B5EF4-FFF2-40B4-BE49-F238E27FC236}">
                <a16:creationId xmlns:a16="http://schemas.microsoft.com/office/drawing/2014/main" id="{CE2BAEE0-BC2D-4506-B35D-884A3B655A4A}"/>
              </a:ext>
            </a:extLst>
          </p:cNvPr>
          <p:cNvSpPr txBox="1"/>
          <p:nvPr/>
        </p:nvSpPr>
        <p:spPr>
          <a:xfrm>
            <a:off x="4406520" y="2102478"/>
            <a:ext cx="609755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About our Dataset</a:t>
            </a:r>
            <a:endParaRPr lang="en-IN" sz="2800" b="1" dirty="0">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EF9DB517-C82F-48E7-A93F-DC52763895AA}"/>
              </a:ext>
            </a:extLst>
          </p:cNvPr>
          <p:cNvSpPr>
            <a:spLocks noChangeArrowheads="1"/>
          </p:cNvSpPr>
          <p:nvPr/>
        </p:nvSpPr>
        <p:spPr bwMode="auto">
          <a:xfrm>
            <a:off x="1675820" y="2899271"/>
            <a:ext cx="9072282" cy="2308324"/>
          </a:xfrm>
          <a:prstGeom prst="rect">
            <a:avLst/>
          </a:prstGeom>
          <a:solidFill>
            <a:schemeClr val="bg1">
              <a:lumMod val="85000"/>
              <a:alpha val="58000"/>
            </a:schemeClr>
          </a:solidFill>
          <a:ln>
            <a:noFill/>
          </a:ln>
          <a:effectLst/>
        </p:spPr>
        <p:txBody>
          <a:bodyPr vert="horz" wrap="square" lIns="91440" tIns="45720" rIns="91440" bIns="45720" numCol="1" anchor="ctr" anchorCtr="0" compatLnSpc="1">
            <a:prstTxWarp prst="textNoShape">
              <a:avLst/>
            </a:prstTxWarp>
            <a:spAutoFit/>
          </a:bodyPr>
          <a:lstStyle/>
          <a:p>
            <a:r>
              <a:rPr lang="en-US" dirty="0">
                <a:solidFill>
                  <a:srgbClr val="111111"/>
                </a:solidFill>
                <a:latin typeface="-apple-system"/>
              </a:rPr>
              <a:t>The plant leaf recognition dataset is a collection of images of plant leaves belonging to different plant species. In our project, we're working with a dataset containing 14 different types of leaves, organized into 38 folders with labels indicating healthy leaf, leaves with various types of spots(such as black spots, grey spots, etc.) including bacterial spots. From this dataset, we've selected 3 types of leaves for our project.</a:t>
            </a:r>
            <a:r>
              <a:rPr lang="en-IN" dirty="0">
                <a:solidFill>
                  <a:srgbClr val="111111"/>
                </a:solidFill>
                <a:latin typeface="-apple-system"/>
              </a:rPr>
              <a:t> </a:t>
            </a:r>
            <a:r>
              <a:rPr lang="en-US" dirty="0">
                <a:solidFill>
                  <a:srgbClr val="111111"/>
                </a:solidFill>
                <a:latin typeface="-apple-system"/>
              </a:rPr>
              <a:t>Due to the dataset's size and our computers' processing limitations, we have opted to work with only 3 types of leaves from the dataset. Each image in the dataset typically includes a single leaf with a plain background, and the images are labeled with the corresponding plant species.</a:t>
            </a:r>
            <a:r>
              <a:rPr lang="en-US" b="0" i="0" dirty="0">
                <a:solidFill>
                  <a:srgbClr val="0D0D0D"/>
                </a:solidFill>
                <a:effectLst/>
                <a:latin typeface="Söhne"/>
              </a:rPr>
              <a:t> . A </a:t>
            </a:r>
            <a:r>
              <a:rPr lang="en-US" b="1" i="0" dirty="0">
                <a:solidFill>
                  <a:srgbClr val="0D0D0D"/>
                </a:solidFill>
                <a:effectLst/>
                <a:latin typeface="Söhne"/>
              </a:rPr>
              <a:t>dataset of 4503 images</a:t>
            </a:r>
            <a:endParaRPr lang="en-IN" dirty="0">
              <a:solidFill>
                <a:srgbClr val="111111"/>
              </a:solidFill>
              <a:latin typeface="-apple-system"/>
            </a:endParaRPr>
          </a:p>
        </p:txBody>
      </p:sp>
    </p:spTree>
    <p:extLst>
      <p:ext uri="{BB962C8B-B14F-4D97-AF65-F5344CB8AC3E}">
        <p14:creationId xmlns:p14="http://schemas.microsoft.com/office/powerpoint/2010/main" val="2693410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1CC644-F780-438B-8115-08EDF217B4AA}"/>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0020A5A-1A2F-49C9-9792-71E7E683584C}"/>
              </a:ext>
            </a:extLst>
          </p:cNvPr>
          <p:cNvSpPr>
            <a:spLocks noGrp="1"/>
          </p:cNvSpPr>
          <p:nvPr>
            <p:ph type="sldNum" sz="quarter" idx="12"/>
          </p:nvPr>
        </p:nvSpPr>
        <p:spPr/>
        <p:txBody>
          <a:bodyPr/>
          <a:lstStyle/>
          <a:p>
            <a:fld id="{294A09A9-5501-47C1-A89A-A340965A2BE2}" type="slidenum">
              <a:rPr lang="en-US" smtClean="0"/>
              <a:t>20</a:t>
            </a:fld>
            <a:endParaRPr lang="en-US" dirty="0"/>
          </a:p>
        </p:txBody>
      </p:sp>
      <p:sp>
        <p:nvSpPr>
          <p:cNvPr id="6" name="TextBox 5">
            <a:extLst>
              <a:ext uri="{FF2B5EF4-FFF2-40B4-BE49-F238E27FC236}">
                <a16:creationId xmlns:a16="http://schemas.microsoft.com/office/drawing/2014/main" id="{8DA8FC27-3E70-48DB-9EE7-58B08E40AD21}"/>
              </a:ext>
            </a:extLst>
          </p:cNvPr>
          <p:cNvSpPr txBox="1"/>
          <p:nvPr/>
        </p:nvSpPr>
        <p:spPr>
          <a:xfrm>
            <a:off x="228600" y="115734"/>
            <a:ext cx="349325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CNN Model </a:t>
            </a:r>
            <a:endParaRPr lang="en-IN" sz="36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C28DF23-1B80-4DB9-92AC-4CBD959FA148}"/>
              </a:ext>
            </a:extLst>
          </p:cNvPr>
          <p:cNvPicPr>
            <a:picLocks noChangeAspect="1"/>
          </p:cNvPicPr>
          <p:nvPr/>
        </p:nvPicPr>
        <p:blipFill>
          <a:blip r:embed="rId2"/>
          <a:stretch>
            <a:fillRect/>
          </a:stretch>
        </p:blipFill>
        <p:spPr>
          <a:xfrm>
            <a:off x="1156447" y="1165412"/>
            <a:ext cx="10013577" cy="4545106"/>
          </a:xfrm>
          <a:prstGeom prst="rect">
            <a:avLst/>
          </a:prstGeom>
        </p:spPr>
      </p:pic>
    </p:spTree>
    <p:extLst>
      <p:ext uri="{BB962C8B-B14F-4D97-AF65-F5344CB8AC3E}">
        <p14:creationId xmlns:p14="http://schemas.microsoft.com/office/powerpoint/2010/main" val="2132953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D3967F-092F-4148-9F3D-D8A2069290E5}"/>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33DD1639-73CF-4D14-82AE-F08EF796B471}"/>
              </a:ext>
            </a:extLst>
          </p:cNvPr>
          <p:cNvSpPr>
            <a:spLocks noGrp="1"/>
          </p:cNvSpPr>
          <p:nvPr>
            <p:ph type="sldNum" sz="quarter" idx="12"/>
          </p:nvPr>
        </p:nvSpPr>
        <p:spPr/>
        <p:txBody>
          <a:bodyPr/>
          <a:lstStyle/>
          <a:p>
            <a:fld id="{294A09A9-5501-47C1-A89A-A340965A2BE2}" type="slidenum">
              <a:rPr lang="en-US" smtClean="0"/>
              <a:t>21</a:t>
            </a:fld>
            <a:endParaRPr lang="en-US" dirty="0"/>
          </a:p>
        </p:txBody>
      </p:sp>
      <p:pic>
        <p:nvPicPr>
          <p:cNvPr id="5" name="Picture 4">
            <a:extLst>
              <a:ext uri="{FF2B5EF4-FFF2-40B4-BE49-F238E27FC236}">
                <a16:creationId xmlns:a16="http://schemas.microsoft.com/office/drawing/2014/main" id="{2DA02203-E02C-4D39-A460-59135244E1DC}"/>
              </a:ext>
            </a:extLst>
          </p:cNvPr>
          <p:cNvPicPr>
            <a:picLocks noChangeAspect="1"/>
          </p:cNvPicPr>
          <p:nvPr/>
        </p:nvPicPr>
        <p:blipFill>
          <a:blip r:embed="rId2"/>
          <a:stretch>
            <a:fillRect/>
          </a:stretch>
        </p:blipFill>
        <p:spPr>
          <a:xfrm>
            <a:off x="3344808" y="3676057"/>
            <a:ext cx="5863200" cy="3045418"/>
          </a:xfrm>
          <a:prstGeom prst="rect">
            <a:avLst/>
          </a:prstGeom>
        </p:spPr>
      </p:pic>
      <p:pic>
        <p:nvPicPr>
          <p:cNvPr id="6" name="Picture 5">
            <a:extLst>
              <a:ext uri="{FF2B5EF4-FFF2-40B4-BE49-F238E27FC236}">
                <a16:creationId xmlns:a16="http://schemas.microsoft.com/office/drawing/2014/main" id="{0E07B24F-5274-4243-9EF9-B92DAED8BEE0}"/>
              </a:ext>
            </a:extLst>
          </p:cNvPr>
          <p:cNvPicPr>
            <a:picLocks noChangeAspect="1"/>
          </p:cNvPicPr>
          <p:nvPr/>
        </p:nvPicPr>
        <p:blipFill>
          <a:blip r:embed="rId3"/>
          <a:stretch>
            <a:fillRect/>
          </a:stretch>
        </p:blipFill>
        <p:spPr>
          <a:xfrm>
            <a:off x="6096000" y="-5251"/>
            <a:ext cx="5374640" cy="3551498"/>
          </a:xfrm>
          <a:prstGeom prst="rect">
            <a:avLst/>
          </a:prstGeom>
        </p:spPr>
      </p:pic>
      <p:pic>
        <p:nvPicPr>
          <p:cNvPr id="7" name="Picture 6">
            <a:extLst>
              <a:ext uri="{FF2B5EF4-FFF2-40B4-BE49-F238E27FC236}">
                <a16:creationId xmlns:a16="http://schemas.microsoft.com/office/drawing/2014/main" id="{76DEEC9B-C85F-4530-8B9A-CBC2EBB1F31C}"/>
              </a:ext>
            </a:extLst>
          </p:cNvPr>
          <p:cNvPicPr>
            <a:picLocks noChangeAspect="1"/>
          </p:cNvPicPr>
          <p:nvPr/>
        </p:nvPicPr>
        <p:blipFill>
          <a:blip r:embed="rId4"/>
          <a:stretch>
            <a:fillRect/>
          </a:stretch>
        </p:blipFill>
        <p:spPr>
          <a:xfrm>
            <a:off x="135167" y="-56083"/>
            <a:ext cx="5374641" cy="3515060"/>
          </a:xfrm>
          <a:prstGeom prst="rect">
            <a:avLst/>
          </a:prstGeom>
        </p:spPr>
      </p:pic>
      <p:sp>
        <p:nvSpPr>
          <p:cNvPr id="8" name="TextBox 7">
            <a:extLst>
              <a:ext uri="{FF2B5EF4-FFF2-40B4-BE49-F238E27FC236}">
                <a16:creationId xmlns:a16="http://schemas.microsoft.com/office/drawing/2014/main" id="{FBCD5A16-2F2F-4DCE-BA0E-9AD5B58D1404}"/>
              </a:ext>
            </a:extLst>
          </p:cNvPr>
          <p:cNvSpPr txBox="1"/>
          <p:nvPr/>
        </p:nvSpPr>
        <p:spPr>
          <a:xfrm>
            <a:off x="3817384" y="1838362"/>
            <a:ext cx="1052032" cy="369332"/>
          </a:xfrm>
          <a:prstGeom prst="rect">
            <a:avLst/>
          </a:prstGeom>
          <a:noFill/>
        </p:spPr>
        <p:txBody>
          <a:bodyPr wrap="square">
            <a:spAutoFit/>
          </a:bodyPr>
          <a:lstStyle/>
          <a:p>
            <a:r>
              <a:rPr lang="en-US" b="1" dirty="0">
                <a:latin typeface="Abadi" panose="020F0502020204030204" pitchFamily="34" charset="0"/>
              </a:rPr>
              <a:t>ADM</a:t>
            </a:r>
            <a:endParaRPr lang="en-IN" b="1" dirty="0">
              <a:latin typeface="Abadi" panose="020F0502020204030204" pitchFamily="34" charset="0"/>
            </a:endParaRPr>
          </a:p>
        </p:txBody>
      </p:sp>
      <p:sp>
        <p:nvSpPr>
          <p:cNvPr id="9" name="TextBox 8">
            <a:extLst>
              <a:ext uri="{FF2B5EF4-FFF2-40B4-BE49-F238E27FC236}">
                <a16:creationId xmlns:a16="http://schemas.microsoft.com/office/drawing/2014/main" id="{5DC0C4F0-2CF3-4EA1-987D-F502F5CEA26E}"/>
              </a:ext>
            </a:extLst>
          </p:cNvPr>
          <p:cNvSpPr txBox="1"/>
          <p:nvPr/>
        </p:nvSpPr>
        <p:spPr>
          <a:xfrm>
            <a:off x="10017760" y="1760654"/>
            <a:ext cx="807720" cy="369332"/>
          </a:xfrm>
          <a:prstGeom prst="rect">
            <a:avLst/>
          </a:prstGeom>
          <a:noFill/>
        </p:spPr>
        <p:txBody>
          <a:bodyPr wrap="square">
            <a:spAutoFit/>
          </a:bodyPr>
          <a:lstStyle/>
          <a:p>
            <a:r>
              <a:rPr lang="en-US" b="1" dirty="0">
                <a:latin typeface="Abadi" panose="020F0502020204030204" pitchFamily="34" charset="0"/>
              </a:rPr>
              <a:t>SGD</a:t>
            </a:r>
            <a:endParaRPr lang="en-IN" b="1" dirty="0">
              <a:latin typeface="Abadi" panose="020F0502020204030204" pitchFamily="34" charset="0"/>
            </a:endParaRPr>
          </a:p>
        </p:txBody>
      </p:sp>
      <p:sp>
        <p:nvSpPr>
          <p:cNvPr id="10" name="TextBox 9">
            <a:extLst>
              <a:ext uri="{FF2B5EF4-FFF2-40B4-BE49-F238E27FC236}">
                <a16:creationId xmlns:a16="http://schemas.microsoft.com/office/drawing/2014/main" id="{4BBCE0B5-4615-4601-A51D-8BEB92C241DD}"/>
              </a:ext>
            </a:extLst>
          </p:cNvPr>
          <p:cNvSpPr txBox="1"/>
          <p:nvPr/>
        </p:nvSpPr>
        <p:spPr>
          <a:xfrm>
            <a:off x="7125249" y="5004258"/>
            <a:ext cx="1663152" cy="369332"/>
          </a:xfrm>
          <a:prstGeom prst="rect">
            <a:avLst/>
          </a:prstGeom>
          <a:noFill/>
        </p:spPr>
        <p:txBody>
          <a:bodyPr wrap="square" rtlCol="0">
            <a:spAutoFit/>
          </a:bodyPr>
          <a:lstStyle/>
          <a:p>
            <a:r>
              <a:rPr lang="en-US" b="1" dirty="0">
                <a:latin typeface="Abadi" panose="020F0502020204030204" pitchFamily="34" charset="0"/>
              </a:rPr>
              <a:t>RMS PROP</a:t>
            </a:r>
            <a:endParaRPr lang="en-IN" b="1" dirty="0">
              <a:latin typeface="Abadi" panose="020F0502020204030204" pitchFamily="34" charset="0"/>
            </a:endParaRPr>
          </a:p>
        </p:txBody>
      </p:sp>
    </p:spTree>
    <p:extLst>
      <p:ext uri="{BB962C8B-B14F-4D97-AF65-F5344CB8AC3E}">
        <p14:creationId xmlns:p14="http://schemas.microsoft.com/office/powerpoint/2010/main" val="1722275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213AB8-E9D0-4BF3-AFE6-2747D49C82D2}"/>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06D8B109-19F7-443B-9B52-BDC7B8991B15}"/>
              </a:ext>
            </a:extLst>
          </p:cNvPr>
          <p:cNvSpPr>
            <a:spLocks noGrp="1"/>
          </p:cNvSpPr>
          <p:nvPr>
            <p:ph type="sldNum" sz="quarter" idx="12"/>
          </p:nvPr>
        </p:nvSpPr>
        <p:spPr/>
        <p:txBody>
          <a:bodyPr/>
          <a:lstStyle/>
          <a:p>
            <a:fld id="{294A09A9-5501-47C1-A89A-A340965A2BE2}" type="slidenum">
              <a:rPr lang="en-US" smtClean="0"/>
              <a:t>22</a:t>
            </a:fld>
            <a:endParaRPr lang="en-US" dirty="0"/>
          </a:p>
        </p:txBody>
      </p:sp>
      <p:sp>
        <p:nvSpPr>
          <p:cNvPr id="4" name="TextBox 3">
            <a:extLst>
              <a:ext uri="{FF2B5EF4-FFF2-40B4-BE49-F238E27FC236}">
                <a16:creationId xmlns:a16="http://schemas.microsoft.com/office/drawing/2014/main" id="{C06E8DB9-A0B8-495E-9E3C-6979CB7AD61C}"/>
              </a:ext>
            </a:extLst>
          </p:cNvPr>
          <p:cNvSpPr txBox="1"/>
          <p:nvPr/>
        </p:nvSpPr>
        <p:spPr>
          <a:xfrm>
            <a:off x="240792" y="535167"/>
            <a:ext cx="11710416" cy="6186309"/>
          </a:xfrm>
          <a:prstGeom prst="rect">
            <a:avLst/>
          </a:prstGeom>
          <a:solidFill>
            <a:schemeClr val="bg1">
              <a:lumMod val="85000"/>
              <a:alpha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11111"/>
                </a:solidFill>
                <a:latin typeface="Calibri"/>
                <a:ea typeface="+mn-lt"/>
                <a:cs typeface="+mn-lt"/>
              </a:rPr>
              <a:t>Batch Normalization (Batch Norm)</a:t>
            </a:r>
            <a:r>
              <a:rPr lang="en-US" dirty="0">
                <a:solidFill>
                  <a:srgbClr val="111111"/>
                </a:solidFill>
                <a:latin typeface="Calibri"/>
                <a:ea typeface="+mn-lt"/>
                <a:cs typeface="+mn-lt"/>
              </a:rPr>
              <a:t>:</a:t>
            </a:r>
            <a:endParaRPr lang="en-US" dirty="0">
              <a:latin typeface="Calibri"/>
              <a:ea typeface="Calibri"/>
              <a:cs typeface="Calibri"/>
            </a:endParaRPr>
          </a:p>
          <a:p>
            <a:pPr marL="285750" indent="-285750">
              <a:buFont typeface="Arial"/>
              <a:buChar char="•"/>
            </a:pPr>
            <a:r>
              <a:rPr lang="en-US" dirty="0">
                <a:solidFill>
                  <a:srgbClr val="111111"/>
                </a:solidFill>
                <a:latin typeface="Calibri"/>
                <a:ea typeface="+mn-lt"/>
                <a:cs typeface="+mn-lt"/>
              </a:rPr>
              <a:t>Batch Normalization is a powerful technique used to </a:t>
            </a:r>
            <a:r>
              <a:rPr lang="en-US" b="1" dirty="0">
                <a:solidFill>
                  <a:srgbClr val="111111"/>
                </a:solidFill>
                <a:latin typeface="Calibri"/>
                <a:ea typeface="+mn-lt"/>
                <a:cs typeface="+mn-lt"/>
              </a:rPr>
              <a:t>normalize the activations</a:t>
            </a:r>
            <a:r>
              <a:rPr lang="en-US" dirty="0">
                <a:solidFill>
                  <a:srgbClr val="111111"/>
                </a:solidFill>
                <a:latin typeface="Calibri"/>
                <a:ea typeface="+mn-lt"/>
                <a:cs typeface="+mn-lt"/>
              </a:rPr>
              <a:t> between layers of a neural network. Unlike traditional normalization applied to raw input data, Batch Norm operates within the network itself.</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Purpose</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Speeds up training</a:t>
            </a:r>
            <a:r>
              <a:rPr lang="en-US" dirty="0">
                <a:solidFill>
                  <a:srgbClr val="111111"/>
                </a:solidFill>
                <a:latin typeface="Calibri"/>
                <a:ea typeface="+mn-lt"/>
                <a:cs typeface="+mn-lt"/>
              </a:rPr>
              <a:t>: By normalizing activations within mini-batches, Batch Norm allows for higher learning rates, which accelerates the learning process.</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Regularization</a:t>
            </a:r>
            <a:r>
              <a:rPr lang="en-US" dirty="0">
                <a:solidFill>
                  <a:srgbClr val="111111"/>
                </a:solidFill>
                <a:latin typeface="Calibri"/>
                <a:ea typeface="+mn-lt"/>
                <a:cs typeface="+mn-lt"/>
              </a:rPr>
              <a:t>: It helps prevent overfitting by providing a form of regularization.</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How It Works</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During training, Batch Norm computes the mean and standard deviation of activations within each mini-batch.</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It then normalizes the activations using the mean and standard deviation.</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The normalized activations are scaled and shifted using learnable parameters (gamma and beta).</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During inference, Batch Norm uses the population statistics (accumulated during training) for normalization.</a:t>
            </a:r>
            <a:endParaRPr lang="en-US" dirty="0">
              <a:solidFill>
                <a:srgbClr val="000000"/>
              </a:solidFill>
              <a:ea typeface="+mn-lt"/>
              <a:cs typeface="+mn-lt"/>
            </a:endParaRPr>
          </a:p>
          <a:p>
            <a:pPr lvl="1"/>
            <a:endParaRPr lang="en-US" dirty="0">
              <a:solidFill>
                <a:srgbClr val="111111"/>
              </a:solidFill>
              <a:latin typeface="Calibri"/>
              <a:ea typeface="+mn-lt"/>
              <a:cs typeface="+mn-lt"/>
            </a:endParaRPr>
          </a:p>
          <a:p>
            <a:pPr lvl="1"/>
            <a:r>
              <a:rPr lang="en-US" b="1" dirty="0">
                <a:solidFill>
                  <a:srgbClr val="111111"/>
                </a:solidFill>
                <a:latin typeface="Calibri"/>
                <a:ea typeface="+mn-lt"/>
                <a:cs typeface="+mn-lt"/>
              </a:rPr>
              <a:t>Dropout</a:t>
            </a:r>
            <a:r>
              <a:rPr lang="en-US" dirty="0">
                <a:solidFill>
                  <a:srgbClr val="111111"/>
                </a:solidFill>
                <a:latin typeface="Calibri"/>
                <a:ea typeface="+mn-lt"/>
                <a:cs typeface="+mn-lt"/>
              </a:rPr>
              <a:t>:</a:t>
            </a:r>
            <a:endParaRPr lang="en-US" dirty="0">
              <a:latin typeface="Calibri"/>
              <a:ea typeface="Calibri"/>
              <a:cs typeface="Calibri"/>
            </a:endParaRPr>
          </a:p>
          <a:p>
            <a:pPr marL="285750" indent="-285750">
              <a:buFont typeface="Arial"/>
              <a:buChar char="•"/>
            </a:pPr>
            <a:r>
              <a:rPr lang="en-US" dirty="0">
                <a:solidFill>
                  <a:srgbClr val="111111"/>
                </a:solidFill>
                <a:latin typeface="Calibri"/>
                <a:ea typeface="+mn-lt"/>
                <a:cs typeface="+mn-lt"/>
              </a:rPr>
              <a:t>Dropout is a regularization technique that randomly </a:t>
            </a:r>
            <a:r>
              <a:rPr lang="en-US" b="1" dirty="0">
                <a:solidFill>
                  <a:srgbClr val="111111"/>
                </a:solidFill>
                <a:latin typeface="Calibri"/>
                <a:ea typeface="+mn-lt"/>
                <a:cs typeface="+mn-lt"/>
              </a:rPr>
              <a:t>drops out</a:t>
            </a:r>
            <a:r>
              <a:rPr lang="en-US" dirty="0">
                <a:solidFill>
                  <a:srgbClr val="111111"/>
                </a:solidFill>
                <a:latin typeface="Calibri"/>
                <a:ea typeface="+mn-lt"/>
                <a:cs typeface="+mn-lt"/>
              </a:rPr>
              <a:t> (sets to zero) a fraction of neurons during training.</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Purpose</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Regularization</a:t>
            </a:r>
            <a:r>
              <a:rPr lang="en-US" dirty="0">
                <a:solidFill>
                  <a:srgbClr val="111111"/>
                </a:solidFill>
                <a:latin typeface="Calibri"/>
                <a:ea typeface="+mn-lt"/>
                <a:cs typeface="+mn-lt"/>
              </a:rPr>
              <a:t>: By preventing co-adaptation of neurons, dropout reduces overfitting.</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Ensemble effect</a:t>
            </a:r>
            <a:r>
              <a:rPr lang="en-US" dirty="0">
                <a:solidFill>
                  <a:srgbClr val="111111"/>
                </a:solidFill>
                <a:latin typeface="Calibri"/>
                <a:ea typeface="+mn-lt"/>
                <a:cs typeface="+mn-lt"/>
              </a:rPr>
              <a:t>: It creates an ensemble of multiple sub-networks, improving generalization.</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How It Works</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During training, each neuron has a probability (dropout rate) of being dropped out.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The dropped-out neurons do not contribute to forward or backward passes.</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During interpretation, dropout is turned off, and all neurons are active.</a:t>
            </a:r>
            <a:endParaRPr lang="en-US" dirty="0">
              <a:solidFill>
                <a:srgbClr val="000000"/>
              </a:solidFill>
              <a:latin typeface="Calibri"/>
              <a:ea typeface="Calibri"/>
              <a:cs typeface="Calibri"/>
            </a:endParaRPr>
          </a:p>
        </p:txBody>
      </p:sp>
      <p:sp>
        <p:nvSpPr>
          <p:cNvPr id="6" name="Title 1">
            <a:extLst>
              <a:ext uri="{FF2B5EF4-FFF2-40B4-BE49-F238E27FC236}">
                <a16:creationId xmlns:a16="http://schemas.microsoft.com/office/drawing/2014/main" id="{97C1AB2A-EC51-4222-B5BE-F38600984DF0}"/>
              </a:ext>
            </a:extLst>
          </p:cNvPr>
          <p:cNvSpPr txBox="1">
            <a:spLocks/>
          </p:cNvSpPr>
          <p:nvPr/>
        </p:nvSpPr>
        <p:spPr>
          <a:xfrm>
            <a:off x="93532" y="0"/>
            <a:ext cx="8857428" cy="844761"/>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dirty="0" err="1">
                <a:latin typeface="Arial Black" panose="020B0A04020102020204" pitchFamily="34" charset="0"/>
              </a:rPr>
              <a:t>Cnn</a:t>
            </a:r>
            <a:r>
              <a:rPr lang="en-US" sz="3600" dirty="0">
                <a:latin typeface="Arial Black" panose="020B0A04020102020204" pitchFamily="34" charset="0"/>
              </a:rPr>
              <a:t> model with regularizations</a:t>
            </a:r>
          </a:p>
        </p:txBody>
      </p:sp>
    </p:spTree>
    <p:extLst>
      <p:ext uri="{BB962C8B-B14F-4D97-AF65-F5344CB8AC3E}">
        <p14:creationId xmlns:p14="http://schemas.microsoft.com/office/powerpoint/2010/main" val="3595729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9A1CCD-D704-4DA8-A1BF-CF68955D0806}"/>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9E085D7-C970-43AF-A1D7-1D3E78664C1D}"/>
              </a:ext>
            </a:extLst>
          </p:cNvPr>
          <p:cNvSpPr>
            <a:spLocks noGrp="1"/>
          </p:cNvSpPr>
          <p:nvPr>
            <p:ph type="sldNum" sz="quarter" idx="12"/>
          </p:nvPr>
        </p:nvSpPr>
        <p:spPr/>
        <p:txBody>
          <a:bodyPr/>
          <a:lstStyle/>
          <a:p>
            <a:fld id="{294A09A9-5501-47C1-A89A-A340965A2BE2}" type="slidenum">
              <a:rPr lang="en-US" smtClean="0"/>
              <a:t>23</a:t>
            </a:fld>
            <a:endParaRPr lang="en-US" dirty="0"/>
          </a:p>
        </p:txBody>
      </p:sp>
      <p:sp>
        <p:nvSpPr>
          <p:cNvPr id="4" name="Content Placeholder 2">
            <a:extLst>
              <a:ext uri="{FF2B5EF4-FFF2-40B4-BE49-F238E27FC236}">
                <a16:creationId xmlns:a16="http://schemas.microsoft.com/office/drawing/2014/main" id="{1AD553CA-731C-43B0-9F4B-35A4D695B961}"/>
              </a:ext>
            </a:extLst>
          </p:cNvPr>
          <p:cNvSpPr txBox="1">
            <a:spLocks/>
          </p:cNvSpPr>
          <p:nvPr/>
        </p:nvSpPr>
        <p:spPr>
          <a:xfrm>
            <a:off x="655320" y="1025144"/>
            <a:ext cx="10744200" cy="5020056"/>
          </a:xfrm>
          <a:prstGeom prst="rect">
            <a:avLst/>
          </a:prstGeom>
          <a:solidFill>
            <a:schemeClr val="bg1">
              <a:lumMod val="85000"/>
              <a:alpha val="86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rgbClr val="000080"/>
                </a:solidFill>
                <a:latin typeface="Consolas"/>
              </a:rPr>
              <a:t>def </a:t>
            </a:r>
            <a:r>
              <a:rPr lang="en-US" sz="1400" dirty="0" err="1">
                <a:latin typeface="Consolas"/>
              </a:rPr>
              <a:t>cnn_add_regularize</a:t>
            </a:r>
            <a:r>
              <a:rPr lang="en-US" sz="1400" dirty="0">
                <a:latin typeface="Consolas"/>
              </a:rPr>
              <a:t>(</a:t>
            </a:r>
            <a:r>
              <a:rPr lang="en-US" sz="1400" dirty="0">
                <a:solidFill>
                  <a:srgbClr val="94558D"/>
                </a:solidFill>
                <a:latin typeface="Consolas"/>
              </a:rPr>
              <a:t>self</a:t>
            </a:r>
            <a:r>
              <a:rPr lang="en-US" sz="1400" dirty="0">
                <a:latin typeface="Consolas"/>
              </a:rPr>
              <a:t>):</a:t>
            </a:r>
            <a:br>
              <a:rPr lang="en-US" sz="1400" dirty="0">
                <a:latin typeface="Consolas"/>
              </a:rPr>
            </a:br>
            <a:r>
              <a:rPr lang="en-US" sz="1400" dirty="0">
                <a:latin typeface="Consolas"/>
              </a:rPr>
              <a:t>    model = Sequential()</a:t>
            </a:r>
            <a:br>
              <a:rPr lang="en-US" sz="1400" dirty="0">
                <a:latin typeface="Consolas"/>
              </a:rPr>
            </a:br>
            <a:r>
              <a:rPr lang="en-US" sz="1400" dirty="0">
                <a:latin typeface="Consolas"/>
              </a:rPr>
              <a:t>    </a:t>
            </a:r>
            <a:r>
              <a:rPr lang="en-US" sz="1400" i="1" dirty="0">
                <a:solidFill>
                  <a:srgbClr val="808080"/>
                </a:solidFill>
                <a:latin typeface="Consolas"/>
              </a:rPr>
              <a:t># convolutional layers</a:t>
            </a:r>
            <a:br>
              <a:rPr lang="en-US" sz="1400" i="1" dirty="0">
                <a:latin typeface="Consolas"/>
              </a:rPr>
            </a:br>
            <a:r>
              <a:rPr lang="en-US" sz="1400" i="1" dirty="0">
                <a:solidFill>
                  <a:srgbClr val="808080"/>
                </a:solidFill>
                <a:latin typeface="Consolas"/>
              </a:rPr>
              <a:t>    </a:t>
            </a:r>
            <a:r>
              <a:rPr lang="en-US" sz="1400" dirty="0" err="1">
                <a:latin typeface="Consolas"/>
              </a:rPr>
              <a:t>model.add</a:t>
            </a:r>
            <a:r>
              <a:rPr lang="en-US" sz="1400" dirty="0">
                <a:latin typeface="Consolas"/>
              </a:rPr>
              <a:t>(Conv2D(</a:t>
            </a:r>
            <a:r>
              <a:rPr lang="en-US" sz="1400" dirty="0">
                <a:solidFill>
                  <a:srgbClr val="0000FF"/>
                </a:solidFill>
                <a:latin typeface="Consolas"/>
              </a:rPr>
              <a:t>32</a:t>
            </a:r>
            <a:r>
              <a:rPr lang="en-US" sz="1400" dirty="0">
                <a:latin typeface="Consolas"/>
              </a:rPr>
              <a:t>, (</a:t>
            </a:r>
            <a:r>
              <a:rPr lang="en-US" sz="1400" dirty="0">
                <a:solidFill>
                  <a:srgbClr val="0000FF"/>
                </a:solidFill>
                <a:latin typeface="Consolas"/>
              </a:rPr>
              <a:t>3</a:t>
            </a:r>
            <a:r>
              <a:rPr lang="en-US" sz="1400" dirty="0">
                <a:latin typeface="Consolas"/>
              </a:rPr>
              <a:t>, </a:t>
            </a:r>
            <a:r>
              <a:rPr lang="en-US" sz="1400" dirty="0">
                <a:solidFill>
                  <a:srgbClr val="0000FF"/>
                </a:solidFill>
                <a:latin typeface="Consolas"/>
              </a:rPr>
              <a:t>3</a:t>
            </a:r>
            <a:r>
              <a:rPr lang="en-US" sz="1400" dirty="0">
                <a:latin typeface="Consolas"/>
              </a:rPr>
              <a:t>), </a:t>
            </a:r>
            <a:r>
              <a:rPr lang="en-US" sz="1400" dirty="0">
                <a:solidFill>
                  <a:srgbClr val="660099"/>
                </a:solidFill>
                <a:latin typeface="Consolas"/>
              </a:rPr>
              <a:t>activation</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relu</a:t>
            </a:r>
            <a:r>
              <a:rPr lang="en-US" sz="1400" b="1" dirty="0">
                <a:solidFill>
                  <a:srgbClr val="008000"/>
                </a:solidFill>
                <a:latin typeface="Consolas"/>
              </a:rPr>
              <a:t>'</a:t>
            </a:r>
            <a:r>
              <a:rPr lang="en-US" sz="1400" dirty="0">
                <a:latin typeface="Consolas"/>
              </a:rPr>
              <a:t>,</a:t>
            </a:r>
            <a:r>
              <a:rPr lang="en-US" sz="1400" dirty="0" err="1">
                <a:solidFill>
                  <a:srgbClr val="660099"/>
                </a:solidFill>
                <a:latin typeface="Consolas"/>
              </a:rPr>
              <a:t>input_shape</a:t>
            </a:r>
            <a:r>
              <a:rPr lang="en-US" sz="1400" dirty="0">
                <a:latin typeface="Consolas"/>
              </a:rPr>
              <a:t>=(</a:t>
            </a:r>
            <a:r>
              <a:rPr lang="en-US" sz="1400" dirty="0">
                <a:solidFill>
                  <a:srgbClr val="0000FF"/>
                </a:solidFill>
                <a:latin typeface="Consolas"/>
              </a:rPr>
              <a:t>128</a:t>
            </a:r>
            <a:r>
              <a:rPr lang="en-US" sz="1400" dirty="0">
                <a:latin typeface="Consolas"/>
              </a:rPr>
              <a:t>,</a:t>
            </a:r>
            <a:r>
              <a:rPr lang="en-US" sz="1400" dirty="0">
                <a:solidFill>
                  <a:srgbClr val="0000FF"/>
                </a:solidFill>
                <a:latin typeface="Consolas"/>
              </a:rPr>
              <a:t>128</a:t>
            </a:r>
            <a:r>
              <a:rPr lang="en-US" sz="1400" dirty="0">
                <a:latin typeface="Consolas"/>
              </a:rPr>
              <a:t>,</a:t>
            </a:r>
            <a:r>
              <a:rPr lang="en-US" sz="1400" dirty="0">
                <a:solidFill>
                  <a:srgbClr val="0000FF"/>
                </a:solidFill>
                <a:latin typeface="Consolas"/>
              </a:rPr>
              <a:t>3</a:t>
            </a:r>
            <a:r>
              <a:rPr lang="en-US" sz="1400" dirty="0">
                <a:latin typeface="Consolas"/>
              </a:rPr>
              <a:t>)))  </a:t>
            </a:r>
            <a:endParaRPr lang="en-US" sz="1400" dirty="0">
              <a:solidFill>
                <a:srgbClr val="000000"/>
              </a:solidFill>
              <a:latin typeface="The Hand Bold"/>
            </a:endParaRPr>
          </a:p>
          <a:p>
            <a:pPr marL="0" indent="0">
              <a:buFont typeface="Arial" panose="020B0604020202020204" pitchFamily="34" charset="0"/>
              <a:buNone/>
            </a:pPr>
            <a:r>
              <a:rPr lang="en-US" sz="1400" i="1" dirty="0">
                <a:solidFill>
                  <a:srgbClr val="808080"/>
                </a:solidFill>
                <a:latin typeface="Consolas"/>
              </a:rPr>
              <a:t>    </a:t>
            </a:r>
            <a:r>
              <a:rPr lang="en-US" sz="1400" dirty="0" err="1">
                <a:latin typeface="Consolas"/>
              </a:rPr>
              <a:t>model.add</a:t>
            </a:r>
            <a:r>
              <a:rPr lang="en-US" sz="1400" dirty="0">
                <a:latin typeface="Consolas"/>
              </a:rPr>
              <a:t>(</a:t>
            </a:r>
            <a:r>
              <a:rPr lang="en-US" sz="1400" dirty="0" err="1">
                <a:latin typeface="Consolas"/>
              </a:rPr>
              <a:t>BatchNormalization</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(MaxPooling2D((</a:t>
            </a:r>
            <a:r>
              <a:rPr lang="en-US" sz="1400" dirty="0">
                <a:solidFill>
                  <a:srgbClr val="0000FF"/>
                </a:solidFill>
                <a:latin typeface="Consolas"/>
              </a:rPr>
              <a:t>2</a:t>
            </a:r>
            <a:r>
              <a:rPr lang="en-US" sz="1400" dirty="0">
                <a:latin typeface="Consolas"/>
              </a:rPr>
              <a:t>, </a:t>
            </a:r>
            <a:r>
              <a:rPr lang="en-US" sz="1400" dirty="0">
                <a:solidFill>
                  <a:srgbClr val="0000FF"/>
                </a:solidFill>
                <a:latin typeface="Consolas"/>
              </a:rPr>
              <a:t>2</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(Dropout(</a:t>
            </a:r>
            <a:r>
              <a:rPr lang="en-US" sz="1400" dirty="0">
                <a:solidFill>
                  <a:srgbClr val="0000FF"/>
                </a:solidFill>
                <a:latin typeface="Consolas"/>
              </a:rPr>
              <a:t>0.25</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(Conv2D(</a:t>
            </a:r>
            <a:r>
              <a:rPr lang="en-US" sz="1400" dirty="0">
                <a:solidFill>
                  <a:srgbClr val="0000FF"/>
                </a:solidFill>
                <a:latin typeface="Consolas"/>
              </a:rPr>
              <a:t>64</a:t>
            </a:r>
            <a:r>
              <a:rPr lang="en-US" sz="1400" dirty="0">
                <a:latin typeface="Consolas"/>
              </a:rPr>
              <a:t>, (</a:t>
            </a:r>
            <a:r>
              <a:rPr lang="en-US" sz="1400" dirty="0">
                <a:solidFill>
                  <a:srgbClr val="0000FF"/>
                </a:solidFill>
                <a:latin typeface="Consolas"/>
              </a:rPr>
              <a:t>3</a:t>
            </a:r>
            <a:r>
              <a:rPr lang="en-US" sz="1400" dirty="0">
                <a:latin typeface="Consolas"/>
              </a:rPr>
              <a:t>, </a:t>
            </a:r>
            <a:r>
              <a:rPr lang="en-US" sz="1400" dirty="0">
                <a:solidFill>
                  <a:srgbClr val="0000FF"/>
                </a:solidFill>
                <a:latin typeface="Consolas"/>
              </a:rPr>
              <a:t>3</a:t>
            </a:r>
            <a:r>
              <a:rPr lang="en-US" sz="1400" dirty="0">
                <a:latin typeface="Consolas"/>
              </a:rPr>
              <a:t>), </a:t>
            </a:r>
            <a:r>
              <a:rPr lang="en-US" sz="1400" dirty="0">
                <a:solidFill>
                  <a:srgbClr val="660099"/>
                </a:solidFill>
                <a:latin typeface="Consolas"/>
              </a:rPr>
              <a:t>activation</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relu</a:t>
            </a:r>
            <a:r>
              <a:rPr lang="en-US" sz="1400" b="1" dirty="0">
                <a:solidFill>
                  <a:srgbClr val="008000"/>
                </a:solidFill>
                <a:latin typeface="Consolas"/>
              </a:rPr>
              <a:t>'</a:t>
            </a:r>
            <a:r>
              <a:rPr lang="en-US" sz="1400" dirty="0">
                <a:latin typeface="Consolas"/>
              </a:rPr>
              <a:t>, </a:t>
            </a:r>
            <a:r>
              <a:rPr lang="en-US" sz="1400" dirty="0" err="1">
                <a:solidFill>
                  <a:srgbClr val="660099"/>
                </a:solidFill>
                <a:latin typeface="Consolas"/>
              </a:rPr>
              <a:t>kernel_regularizer</a:t>
            </a:r>
            <a:r>
              <a:rPr lang="en-US" sz="1400" dirty="0">
                <a:latin typeface="Consolas"/>
              </a:rPr>
              <a:t>=regularizers.l2(</a:t>
            </a:r>
            <a:r>
              <a:rPr lang="en-US" sz="1400" dirty="0">
                <a:solidFill>
                  <a:srgbClr val="0000FF"/>
                </a:solidFill>
                <a:latin typeface="Consolas"/>
              </a:rPr>
              <a:t>0.01</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a:t>
            </a:r>
            <a:r>
              <a:rPr lang="en-US" sz="1400" dirty="0" err="1">
                <a:latin typeface="Consolas"/>
              </a:rPr>
              <a:t>BatchNormalization</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(MaxPooling2D((</a:t>
            </a:r>
            <a:r>
              <a:rPr lang="en-US" sz="1400" dirty="0">
                <a:solidFill>
                  <a:srgbClr val="0000FF"/>
                </a:solidFill>
                <a:latin typeface="Consolas"/>
              </a:rPr>
              <a:t>2</a:t>
            </a:r>
            <a:r>
              <a:rPr lang="en-US" sz="1400" dirty="0">
                <a:latin typeface="Consolas"/>
              </a:rPr>
              <a:t>, </a:t>
            </a:r>
            <a:r>
              <a:rPr lang="en-US" sz="1400" dirty="0">
                <a:solidFill>
                  <a:srgbClr val="0000FF"/>
                </a:solidFill>
                <a:latin typeface="Consolas"/>
              </a:rPr>
              <a:t>2</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(Dropout(</a:t>
            </a:r>
            <a:r>
              <a:rPr lang="en-US" sz="1400" dirty="0">
                <a:solidFill>
                  <a:srgbClr val="0000FF"/>
                </a:solidFill>
                <a:latin typeface="Consolas"/>
              </a:rPr>
              <a:t>0.25</a:t>
            </a:r>
            <a:r>
              <a:rPr lang="en-US" sz="1400" dirty="0">
                <a:latin typeface="Consolas"/>
              </a:rPr>
              <a:t>))</a:t>
            </a:r>
            <a:br>
              <a:rPr lang="en-US" sz="1400" dirty="0">
                <a:latin typeface="Consolas"/>
              </a:rPr>
            </a:br>
            <a:r>
              <a:rPr lang="en-US" sz="1400" dirty="0">
                <a:latin typeface="Consolas"/>
              </a:rPr>
              <a:t>    </a:t>
            </a:r>
            <a:r>
              <a:rPr lang="en-US" sz="1400" i="1" dirty="0">
                <a:solidFill>
                  <a:srgbClr val="808080"/>
                </a:solidFill>
                <a:latin typeface="Consolas"/>
              </a:rPr>
              <a:t># fully connected layer</a:t>
            </a:r>
            <a:br>
              <a:rPr lang="en-US" sz="1400" i="1" dirty="0">
                <a:latin typeface="Consolas"/>
              </a:rPr>
            </a:br>
            <a:r>
              <a:rPr lang="en-US" sz="1400" i="1" dirty="0">
                <a:solidFill>
                  <a:srgbClr val="808080"/>
                </a:solidFill>
                <a:latin typeface="Consolas"/>
              </a:rPr>
              <a:t>    </a:t>
            </a:r>
            <a:r>
              <a:rPr lang="en-US" sz="1400" dirty="0" err="1">
                <a:latin typeface="Consolas"/>
              </a:rPr>
              <a:t>model.add</a:t>
            </a:r>
            <a:r>
              <a:rPr lang="en-US" sz="1400" dirty="0">
                <a:latin typeface="Consolas"/>
              </a:rPr>
              <a:t>(Flatten())</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(Dense(</a:t>
            </a:r>
            <a:r>
              <a:rPr lang="en-US" sz="1400" dirty="0">
                <a:solidFill>
                  <a:srgbClr val="0000FF"/>
                </a:solidFill>
                <a:latin typeface="Consolas"/>
              </a:rPr>
              <a:t>128</a:t>
            </a:r>
            <a:r>
              <a:rPr lang="en-US" sz="1400" dirty="0">
                <a:latin typeface="Consolas"/>
              </a:rPr>
              <a:t>, </a:t>
            </a:r>
            <a:r>
              <a:rPr lang="en-US" sz="1400" dirty="0">
                <a:solidFill>
                  <a:srgbClr val="660099"/>
                </a:solidFill>
                <a:latin typeface="Consolas"/>
              </a:rPr>
              <a:t>activation</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relu</a:t>
            </a:r>
            <a:r>
              <a:rPr lang="en-US" sz="1400" b="1" dirty="0">
                <a:solidFill>
                  <a:srgbClr val="008000"/>
                </a:solidFill>
                <a:latin typeface="Consolas"/>
              </a:rPr>
              <a:t>'</a:t>
            </a:r>
            <a:r>
              <a:rPr lang="en-US" sz="1400" dirty="0">
                <a:latin typeface="Consolas"/>
              </a:rPr>
              <a:t>))</a:t>
            </a:r>
            <a:br>
              <a:rPr lang="en-US" sz="1400" dirty="0">
                <a:latin typeface="Consolas"/>
              </a:rPr>
            </a:br>
            <a:r>
              <a:rPr lang="en-US" sz="1400" dirty="0">
                <a:latin typeface="Consolas"/>
              </a:rPr>
              <a:t>    </a:t>
            </a:r>
            <a:r>
              <a:rPr lang="en-US" sz="1400" dirty="0" err="1">
                <a:latin typeface="Consolas"/>
              </a:rPr>
              <a:t>model.add</a:t>
            </a:r>
            <a:r>
              <a:rPr lang="en-US" sz="1400" dirty="0">
                <a:latin typeface="Consolas"/>
              </a:rPr>
              <a:t>(Dense(</a:t>
            </a:r>
            <a:r>
              <a:rPr lang="en-US" sz="1400" dirty="0">
                <a:solidFill>
                  <a:srgbClr val="0000FF"/>
                </a:solidFill>
                <a:latin typeface="Consolas"/>
              </a:rPr>
              <a:t>64</a:t>
            </a:r>
            <a:r>
              <a:rPr lang="en-US" sz="1400" dirty="0">
                <a:latin typeface="Consolas"/>
              </a:rPr>
              <a:t>, </a:t>
            </a:r>
            <a:r>
              <a:rPr lang="en-US" sz="1400" dirty="0">
                <a:solidFill>
                  <a:srgbClr val="660099"/>
                </a:solidFill>
                <a:latin typeface="Consolas"/>
              </a:rPr>
              <a:t>activation</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relu</a:t>
            </a:r>
            <a:r>
              <a:rPr lang="en-US" sz="1400" b="1" dirty="0">
                <a:solidFill>
                  <a:srgbClr val="008000"/>
                </a:solidFill>
                <a:latin typeface="Consolas"/>
              </a:rPr>
              <a:t>'</a:t>
            </a:r>
            <a:r>
              <a:rPr lang="en-US" sz="1400" dirty="0">
                <a:latin typeface="Consolas"/>
              </a:rPr>
              <a:t>))</a:t>
            </a:r>
            <a:br>
              <a:rPr lang="en-US" sz="1400" dirty="0">
                <a:latin typeface="Consolas"/>
              </a:rPr>
            </a:br>
            <a:r>
              <a:rPr lang="en-US" sz="1400" dirty="0">
                <a:latin typeface="Consolas"/>
              </a:rPr>
              <a:t>    </a:t>
            </a:r>
            <a:r>
              <a:rPr lang="en-US" sz="1400" i="1" dirty="0">
                <a:solidFill>
                  <a:srgbClr val="808080"/>
                </a:solidFill>
                <a:latin typeface="Consolas"/>
              </a:rPr>
              <a:t># output layer</a:t>
            </a:r>
            <a:br>
              <a:rPr lang="en-US" sz="1400" i="1" dirty="0">
                <a:latin typeface="Consolas"/>
              </a:rPr>
            </a:br>
            <a:r>
              <a:rPr lang="en-US" sz="1400" i="1" dirty="0">
                <a:solidFill>
                  <a:srgbClr val="808080"/>
                </a:solidFill>
                <a:latin typeface="Consolas"/>
              </a:rPr>
              <a:t>    </a:t>
            </a:r>
            <a:r>
              <a:rPr lang="en-US" sz="1400" dirty="0" err="1">
                <a:latin typeface="Consolas"/>
              </a:rPr>
              <a:t>model.add</a:t>
            </a:r>
            <a:r>
              <a:rPr lang="en-US" sz="1400" dirty="0">
                <a:latin typeface="Consolas"/>
              </a:rPr>
              <a:t>(Dense(</a:t>
            </a:r>
            <a:r>
              <a:rPr lang="en-US" sz="1400" dirty="0">
                <a:solidFill>
                  <a:srgbClr val="0000FF"/>
                </a:solidFill>
                <a:latin typeface="Consolas"/>
              </a:rPr>
              <a:t>3</a:t>
            </a:r>
            <a:r>
              <a:rPr lang="en-US" sz="1400" dirty="0">
                <a:latin typeface="Consolas"/>
              </a:rPr>
              <a:t>, </a:t>
            </a:r>
            <a:r>
              <a:rPr lang="en-US" sz="1400" dirty="0">
                <a:solidFill>
                  <a:srgbClr val="660099"/>
                </a:solidFill>
                <a:latin typeface="Consolas"/>
              </a:rPr>
              <a:t>activation</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softmax</a:t>
            </a:r>
            <a:r>
              <a:rPr lang="en-US" sz="1400" b="1" dirty="0">
                <a:solidFill>
                  <a:srgbClr val="008000"/>
                </a:solidFill>
                <a:latin typeface="Consolas"/>
              </a:rPr>
              <a:t>'</a:t>
            </a:r>
            <a:r>
              <a:rPr lang="en-US" sz="1400" dirty="0">
                <a:latin typeface="Consolas"/>
              </a:rPr>
              <a:t>))</a:t>
            </a:r>
            <a:br>
              <a:rPr lang="en-US" sz="1400" dirty="0">
                <a:latin typeface="Consolas"/>
              </a:rPr>
            </a:br>
            <a:r>
              <a:rPr lang="en-US" sz="1400" dirty="0">
                <a:latin typeface="Consolas"/>
              </a:rPr>
              <a:t>    </a:t>
            </a:r>
            <a:r>
              <a:rPr lang="en-US" sz="1400" i="1" dirty="0">
                <a:solidFill>
                  <a:srgbClr val="808080"/>
                </a:solidFill>
                <a:latin typeface="Consolas"/>
              </a:rPr>
              <a:t># compilation</a:t>
            </a:r>
            <a:br>
              <a:rPr lang="en-US" sz="1400" i="1" dirty="0">
                <a:latin typeface="Consolas"/>
              </a:rPr>
            </a:br>
            <a:r>
              <a:rPr lang="en-US" sz="1400" i="1" dirty="0">
                <a:solidFill>
                  <a:srgbClr val="808080"/>
                </a:solidFill>
                <a:latin typeface="Consolas"/>
              </a:rPr>
              <a:t>    </a:t>
            </a:r>
            <a:r>
              <a:rPr lang="en-US" sz="1400" dirty="0" err="1">
                <a:latin typeface="Consolas"/>
              </a:rPr>
              <a:t>model.compile</a:t>
            </a:r>
            <a:r>
              <a:rPr lang="en-US" sz="1400" dirty="0">
                <a:latin typeface="Consolas"/>
              </a:rPr>
              <a:t>(</a:t>
            </a:r>
            <a:r>
              <a:rPr lang="en-US" sz="1400" dirty="0">
                <a:solidFill>
                  <a:srgbClr val="660099"/>
                </a:solidFill>
                <a:latin typeface="Consolas"/>
              </a:rPr>
              <a:t>loss</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categorical_crossentropy</a:t>
            </a:r>
            <a:r>
              <a:rPr lang="en-US" sz="1400" b="1" dirty="0">
                <a:solidFill>
                  <a:srgbClr val="008000"/>
                </a:solidFill>
                <a:latin typeface="Consolas"/>
              </a:rPr>
              <a:t>"</a:t>
            </a:r>
            <a:r>
              <a:rPr lang="en-US" sz="1400" dirty="0">
                <a:latin typeface="Consolas"/>
              </a:rPr>
              <a:t>, </a:t>
            </a:r>
            <a:r>
              <a:rPr lang="en-US" sz="1400" dirty="0">
                <a:solidFill>
                  <a:srgbClr val="660099"/>
                </a:solidFill>
                <a:latin typeface="Consolas"/>
              </a:rPr>
              <a:t>optimizer</a:t>
            </a:r>
            <a:r>
              <a:rPr lang="en-US" sz="1400" dirty="0">
                <a:latin typeface="Consolas"/>
              </a:rPr>
              <a:t>=</a:t>
            </a:r>
            <a:r>
              <a:rPr lang="en-US" sz="1400" b="1" dirty="0">
                <a:solidFill>
                  <a:srgbClr val="008000"/>
                </a:solidFill>
                <a:latin typeface="Consolas"/>
              </a:rPr>
              <a:t>"</a:t>
            </a:r>
            <a:r>
              <a:rPr lang="en-US" sz="1400" b="1" dirty="0" err="1">
                <a:solidFill>
                  <a:srgbClr val="008000"/>
                </a:solidFill>
                <a:latin typeface="Consolas"/>
              </a:rPr>
              <a:t>sgd</a:t>
            </a:r>
            <a:r>
              <a:rPr lang="en-US" sz="1400" b="1" dirty="0">
                <a:solidFill>
                  <a:srgbClr val="008000"/>
                </a:solidFill>
                <a:latin typeface="Consolas"/>
              </a:rPr>
              <a:t>"</a:t>
            </a:r>
            <a:r>
              <a:rPr lang="en-US" sz="1400" dirty="0">
                <a:latin typeface="Consolas"/>
              </a:rPr>
              <a:t>, </a:t>
            </a:r>
            <a:r>
              <a:rPr lang="en-US" sz="1400" dirty="0">
                <a:solidFill>
                  <a:srgbClr val="660099"/>
                </a:solidFill>
                <a:latin typeface="Consolas"/>
              </a:rPr>
              <a:t>metrics</a:t>
            </a:r>
            <a:r>
              <a:rPr lang="en-US" sz="1400" dirty="0">
                <a:latin typeface="Consolas"/>
              </a:rPr>
              <a:t>=[</a:t>
            </a:r>
            <a:r>
              <a:rPr lang="en-US" sz="1400" b="1" dirty="0">
                <a:solidFill>
                  <a:srgbClr val="008000"/>
                </a:solidFill>
                <a:latin typeface="Consolas"/>
              </a:rPr>
              <a:t>"accuracy"</a:t>
            </a:r>
            <a:r>
              <a:rPr lang="en-US" sz="1400" dirty="0">
                <a:latin typeface="Consolas"/>
              </a:rPr>
              <a:t>])</a:t>
            </a:r>
            <a:br>
              <a:rPr lang="en-US" sz="1400" dirty="0">
                <a:latin typeface="Consolas"/>
              </a:rPr>
            </a:br>
            <a:r>
              <a:rPr lang="en-US" sz="1400" dirty="0">
                <a:latin typeface="Consolas"/>
              </a:rPr>
              <a:t>    </a:t>
            </a:r>
            <a:r>
              <a:rPr lang="en-US" sz="1400" b="1" dirty="0">
                <a:solidFill>
                  <a:srgbClr val="000080"/>
                </a:solidFill>
                <a:latin typeface="Consolas"/>
              </a:rPr>
              <a:t>return </a:t>
            </a:r>
            <a:r>
              <a:rPr lang="en-US" sz="1400" dirty="0">
                <a:latin typeface="Consolas"/>
              </a:rPr>
              <a:t>model</a:t>
            </a:r>
            <a:endParaRPr lang="en-US" sz="1400" dirty="0"/>
          </a:p>
        </p:txBody>
      </p:sp>
      <p:sp>
        <p:nvSpPr>
          <p:cNvPr id="5" name="Title 1">
            <a:extLst>
              <a:ext uri="{FF2B5EF4-FFF2-40B4-BE49-F238E27FC236}">
                <a16:creationId xmlns:a16="http://schemas.microsoft.com/office/drawing/2014/main" id="{503BDA87-878E-4FE6-96A5-5BC07947450A}"/>
              </a:ext>
            </a:extLst>
          </p:cNvPr>
          <p:cNvSpPr txBox="1">
            <a:spLocks/>
          </p:cNvSpPr>
          <p:nvPr/>
        </p:nvSpPr>
        <p:spPr>
          <a:xfrm>
            <a:off x="93532" y="0"/>
            <a:ext cx="8857428" cy="844761"/>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dirty="0" err="1">
                <a:latin typeface="Arial Black" panose="020B0A04020102020204" pitchFamily="34" charset="0"/>
              </a:rPr>
              <a:t>Cnn</a:t>
            </a:r>
            <a:r>
              <a:rPr lang="en-US" sz="3600" dirty="0">
                <a:latin typeface="Arial Black" panose="020B0A04020102020204" pitchFamily="34" charset="0"/>
              </a:rPr>
              <a:t> model with regularizations</a:t>
            </a:r>
          </a:p>
        </p:txBody>
      </p:sp>
    </p:spTree>
    <p:extLst>
      <p:ext uri="{BB962C8B-B14F-4D97-AF65-F5344CB8AC3E}">
        <p14:creationId xmlns:p14="http://schemas.microsoft.com/office/powerpoint/2010/main" val="1547071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9BEC34-E1CF-4B34-AA1D-0C70279FD4CD}"/>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84EE0FEE-775B-4EE8-8E30-BD4D67D584A5}"/>
              </a:ext>
            </a:extLst>
          </p:cNvPr>
          <p:cNvSpPr>
            <a:spLocks noGrp="1"/>
          </p:cNvSpPr>
          <p:nvPr>
            <p:ph type="sldNum" sz="quarter" idx="12"/>
          </p:nvPr>
        </p:nvSpPr>
        <p:spPr/>
        <p:txBody>
          <a:bodyPr/>
          <a:lstStyle/>
          <a:p>
            <a:fld id="{294A09A9-5501-47C1-A89A-A340965A2BE2}" type="slidenum">
              <a:rPr lang="en-US" smtClean="0"/>
              <a:t>24</a:t>
            </a:fld>
            <a:endParaRPr lang="en-US" dirty="0"/>
          </a:p>
        </p:txBody>
      </p:sp>
      <p:pic>
        <p:nvPicPr>
          <p:cNvPr id="4" name="Picture 3" descr="A screenshot of a computer&#10;&#10;Description automatically generated">
            <a:extLst>
              <a:ext uri="{FF2B5EF4-FFF2-40B4-BE49-F238E27FC236}">
                <a16:creationId xmlns:a16="http://schemas.microsoft.com/office/drawing/2014/main" id="{68028AF8-9219-4BE2-8308-212E7395D9FB}"/>
              </a:ext>
            </a:extLst>
          </p:cNvPr>
          <p:cNvPicPr>
            <a:picLocks noChangeAspect="1"/>
          </p:cNvPicPr>
          <p:nvPr/>
        </p:nvPicPr>
        <p:blipFill>
          <a:blip r:embed="rId2"/>
          <a:stretch>
            <a:fillRect/>
          </a:stretch>
        </p:blipFill>
        <p:spPr>
          <a:xfrm>
            <a:off x="-451" y="-44824"/>
            <a:ext cx="9745915" cy="365974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E9185FD-B394-4A88-9487-0548C5B1271F}"/>
              </a:ext>
            </a:extLst>
          </p:cNvPr>
          <p:cNvPicPr>
            <a:picLocks noChangeAspect="1"/>
          </p:cNvPicPr>
          <p:nvPr/>
        </p:nvPicPr>
        <p:blipFill>
          <a:blip r:embed="rId3"/>
          <a:stretch>
            <a:fillRect/>
          </a:stretch>
        </p:blipFill>
        <p:spPr>
          <a:xfrm>
            <a:off x="0" y="3641819"/>
            <a:ext cx="5021017" cy="3138689"/>
          </a:xfrm>
          <a:prstGeom prst="rect">
            <a:avLst/>
          </a:prstGeom>
        </p:spPr>
      </p:pic>
    </p:spTree>
    <p:extLst>
      <p:ext uri="{BB962C8B-B14F-4D97-AF65-F5344CB8AC3E}">
        <p14:creationId xmlns:p14="http://schemas.microsoft.com/office/powerpoint/2010/main" val="3605767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779BDD-CEE8-4CB4-A139-2DCC1EE729B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E0A3280A-1BCC-4C77-B537-87F864398A2D}"/>
              </a:ext>
            </a:extLst>
          </p:cNvPr>
          <p:cNvSpPr>
            <a:spLocks noGrp="1"/>
          </p:cNvSpPr>
          <p:nvPr>
            <p:ph type="sldNum" sz="quarter" idx="12"/>
          </p:nvPr>
        </p:nvSpPr>
        <p:spPr/>
        <p:txBody>
          <a:bodyPr/>
          <a:lstStyle/>
          <a:p>
            <a:fld id="{294A09A9-5501-47C1-A89A-A340965A2BE2}" type="slidenum">
              <a:rPr lang="en-US" smtClean="0"/>
              <a:t>25</a:t>
            </a:fld>
            <a:endParaRPr lang="en-US" dirty="0"/>
          </a:p>
        </p:txBody>
      </p:sp>
      <p:pic>
        <p:nvPicPr>
          <p:cNvPr id="4" name="Picture 3">
            <a:extLst>
              <a:ext uri="{FF2B5EF4-FFF2-40B4-BE49-F238E27FC236}">
                <a16:creationId xmlns:a16="http://schemas.microsoft.com/office/drawing/2014/main" id="{2A1DECA5-2C00-4BC7-80E2-FFD8BBEC558F}"/>
              </a:ext>
            </a:extLst>
          </p:cNvPr>
          <p:cNvPicPr>
            <a:picLocks noChangeAspect="1"/>
          </p:cNvPicPr>
          <p:nvPr/>
        </p:nvPicPr>
        <p:blipFill>
          <a:blip r:embed="rId2"/>
          <a:srcRect/>
          <a:stretch/>
        </p:blipFill>
        <p:spPr>
          <a:xfrm>
            <a:off x="228600" y="766394"/>
            <a:ext cx="5735320" cy="5589956"/>
          </a:xfrm>
          <a:prstGeom prst="rect">
            <a:avLst/>
          </a:prstGeom>
        </p:spPr>
      </p:pic>
      <p:pic>
        <p:nvPicPr>
          <p:cNvPr id="5" name="Picture 4">
            <a:extLst>
              <a:ext uri="{FF2B5EF4-FFF2-40B4-BE49-F238E27FC236}">
                <a16:creationId xmlns:a16="http://schemas.microsoft.com/office/drawing/2014/main" id="{51B4D924-77B7-47F6-B922-E52E144968A9}"/>
              </a:ext>
            </a:extLst>
          </p:cNvPr>
          <p:cNvPicPr>
            <a:picLocks noChangeAspect="1"/>
          </p:cNvPicPr>
          <p:nvPr/>
        </p:nvPicPr>
        <p:blipFill>
          <a:blip r:embed="rId3"/>
          <a:srcRect/>
          <a:stretch/>
        </p:blipFill>
        <p:spPr>
          <a:xfrm>
            <a:off x="6108192" y="766395"/>
            <a:ext cx="5855208" cy="5589956"/>
          </a:xfrm>
          <a:prstGeom prst="rect">
            <a:avLst/>
          </a:prstGeom>
        </p:spPr>
      </p:pic>
      <p:sp>
        <p:nvSpPr>
          <p:cNvPr id="6" name="Title 1">
            <a:extLst>
              <a:ext uri="{FF2B5EF4-FFF2-40B4-BE49-F238E27FC236}">
                <a16:creationId xmlns:a16="http://schemas.microsoft.com/office/drawing/2014/main" id="{5862EC31-75E1-468A-B65D-0D77DA181DB1}"/>
              </a:ext>
            </a:extLst>
          </p:cNvPr>
          <p:cNvSpPr txBox="1">
            <a:spLocks/>
          </p:cNvSpPr>
          <p:nvPr/>
        </p:nvSpPr>
        <p:spPr>
          <a:xfrm>
            <a:off x="93532" y="0"/>
            <a:ext cx="8857428" cy="844761"/>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dirty="0" err="1">
                <a:latin typeface="Arial Black" panose="020B0A04020102020204" pitchFamily="34" charset="0"/>
              </a:rPr>
              <a:t>Cnn</a:t>
            </a:r>
            <a:r>
              <a:rPr lang="en-US" sz="3600" dirty="0">
                <a:latin typeface="Arial Black" panose="020B0A04020102020204" pitchFamily="34" charset="0"/>
              </a:rPr>
              <a:t> model with regularizations</a:t>
            </a:r>
          </a:p>
        </p:txBody>
      </p:sp>
    </p:spTree>
    <p:extLst>
      <p:ext uri="{BB962C8B-B14F-4D97-AF65-F5344CB8AC3E}">
        <p14:creationId xmlns:p14="http://schemas.microsoft.com/office/powerpoint/2010/main" val="3429543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779BDD-CEE8-4CB4-A139-2DCC1EE729B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E0A3280A-1BCC-4C77-B537-87F864398A2D}"/>
              </a:ext>
            </a:extLst>
          </p:cNvPr>
          <p:cNvSpPr>
            <a:spLocks noGrp="1"/>
          </p:cNvSpPr>
          <p:nvPr>
            <p:ph type="sldNum" sz="quarter" idx="12"/>
          </p:nvPr>
        </p:nvSpPr>
        <p:spPr/>
        <p:txBody>
          <a:bodyPr/>
          <a:lstStyle/>
          <a:p>
            <a:fld id="{294A09A9-5501-47C1-A89A-A340965A2BE2}" type="slidenum">
              <a:rPr lang="en-US" smtClean="0"/>
              <a:t>26</a:t>
            </a:fld>
            <a:endParaRPr lang="en-US" dirty="0"/>
          </a:p>
        </p:txBody>
      </p:sp>
      <p:sp>
        <p:nvSpPr>
          <p:cNvPr id="6" name="Title 1">
            <a:extLst>
              <a:ext uri="{FF2B5EF4-FFF2-40B4-BE49-F238E27FC236}">
                <a16:creationId xmlns:a16="http://schemas.microsoft.com/office/drawing/2014/main" id="{5862EC31-75E1-468A-B65D-0D77DA181DB1}"/>
              </a:ext>
            </a:extLst>
          </p:cNvPr>
          <p:cNvSpPr txBox="1">
            <a:spLocks/>
          </p:cNvSpPr>
          <p:nvPr/>
        </p:nvSpPr>
        <p:spPr>
          <a:xfrm>
            <a:off x="93532" y="0"/>
            <a:ext cx="8857428" cy="844761"/>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dirty="0" err="1">
                <a:latin typeface="Arial Black" panose="020B0A04020102020204" pitchFamily="34" charset="0"/>
              </a:rPr>
              <a:t>Cnn</a:t>
            </a:r>
            <a:r>
              <a:rPr lang="en-US" sz="3600" dirty="0">
                <a:latin typeface="Arial Black" panose="020B0A04020102020204" pitchFamily="34" charset="0"/>
              </a:rPr>
              <a:t> model with regularizations</a:t>
            </a:r>
          </a:p>
        </p:txBody>
      </p:sp>
      <p:pic>
        <p:nvPicPr>
          <p:cNvPr id="8" name="Picture 7">
            <a:extLst>
              <a:ext uri="{FF2B5EF4-FFF2-40B4-BE49-F238E27FC236}">
                <a16:creationId xmlns:a16="http://schemas.microsoft.com/office/drawing/2014/main" id="{9C33E0FC-D2E3-4C59-BBA3-F6CD913C842C}"/>
              </a:ext>
            </a:extLst>
          </p:cNvPr>
          <p:cNvPicPr>
            <a:picLocks noChangeAspect="1"/>
          </p:cNvPicPr>
          <p:nvPr/>
        </p:nvPicPr>
        <p:blipFill>
          <a:blip r:embed="rId2"/>
          <a:stretch>
            <a:fillRect/>
          </a:stretch>
        </p:blipFill>
        <p:spPr>
          <a:xfrm>
            <a:off x="1810871" y="1559858"/>
            <a:ext cx="8857428" cy="4159623"/>
          </a:xfrm>
          <a:prstGeom prst="rect">
            <a:avLst/>
          </a:prstGeom>
        </p:spPr>
      </p:pic>
    </p:spTree>
    <p:extLst>
      <p:ext uri="{BB962C8B-B14F-4D97-AF65-F5344CB8AC3E}">
        <p14:creationId xmlns:p14="http://schemas.microsoft.com/office/powerpoint/2010/main" val="790296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AF5887-5A2C-48DA-9967-7FBDA54700AE}"/>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B7B5BF5-72FE-476E-9345-9BAEBBB55092}"/>
              </a:ext>
            </a:extLst>
          </p:cNvPr>
          <p:cNvSpPr>
            <a:spLocks noGrp="1"/>
          </p:cNvSpPr>
          <p:nvPr>
            <p:ph type="sldNum" sz="quarter" idx="12"/>
          </p:nvPr>
        </p:nvSpPr>
        <p:spPr/>
        <p:txBody>
          <a:bodyPr/>
          <a:lstStyle/>
          <a:p>
            <a:fld id="{294A09A9-5501-47C1-A89A-A340965A2BE2}" type="slidenum">
              <a:rPr lang="en-US" smtClean="0"/>
              <a:t>27</a:t>
            </a:fld>
            <a:endParaRPr lang="en-US" dirty="0"/>
          </a:p>
        </p:txBody>
      </p:sp>
      <p:sp>
        <p:nvSpPr>
          <p:cNvPr id="4" name="TextBox 3">
            <a:extLst>
              <a:ext uri="{FF2B5EF4-FFF2-40B4-BE49-F238E27FC236}">
                <a16:creationId xmlns:a16="http://schemas.microsoft.com/office/drawing/2014/main" id="{7E7BEA5B-43C5-4278-9659-96D8800217E4}"/>
              </a:ext>
            </a:extLst>
          </p:cNvPr>
          <p:cNvSpPr txBox="1"/>
          <p:nvPr/>
        </p:nvSpPr>
        <p:spPr>
          <a:xfrm>
            <a:off x="121693" y="671691"/>
            <a:ext cx="11948614" cy="6186309"/>
          </a:xfrm>
          <a:prstGeom prst="rect">
            <a:avLst/>
          </a:prstGeom>
          <a:solidFill>
            <a:schemeClr val="bg1">
              <a:lumMod val="85000"/>
              <a:alpha val="7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rgbClr val="111111"/>
                </a:solidFill>
                <a:latin typeface="Calibri"/>
                <a:ea typeface="+mn-lt"/>
                <a:cs typeface="+mn-lt"/>
              </a:rPr>
              <a:t>Understanding Transfer Learning</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Transfer learning involves taking a pre-trained model (like VGG16) and fine-tuning it on a new dataset.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Instead of training a model from scratch, we start with the knowledge already captured by the pre-trained model.</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VGG16 was originally trained on the ImageNet dataset, which contains millions of labeled images across various categories.</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VGG16 Architecture</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VGG16 is a deep convolutional neural network (CNN) with 16 weight layers.</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It consists of 13 convolutional layers (with small 3x3 filters) followed by 3 fully connected layers.</a:t>
            </a:r>
            <a:endParaRPr lang="en-US" dirty="0">
              <a:latin typeface="Calibri"/>
              <a:ea typeface="Calibri"/>
              <a:cs typeface="Calibri"/>
            </a:endParaRPr>
          </a:p>
          <a:p>
            <a:pPr marL="742950" lvl="1" indent="-285750">
              <a:buFont typeface="Arial"/>
              <a:buChar char="•"/>
            </a:pPr>
            <a:r>
              <a:rPr lang="en-US" dirty="0">
                <a:solidFill>
                  <a:srgbClr val="111111"/>
                </a:solidFill>
                <a:latin typeface="Calibri"/>
                <a:ea typeface="+mn-lt"/>
                <a:cs typeface="+mn-lt"/>
              </a:rPr>
              <a:t>The architecture is known for its simplicity and effectiveness.</a:t>
            </a:r>
            <a:endParaRPr lang="en-US" dirty="0">
              <a:latin typeface="Calibri"/>
              <a:ea typeface="Calibri"/>
              <a:cs typeface="Calibri"/>
            </a:endParaRPr>
          </a:p>
          <a:p>
            <a:pPr marL="285750" indent="-285750">
              <a:buFont typeface="Arial"/>
              <a:buChar char="•"/>
            </a:pPr>
            <a:r>
              <a:rPr lang="en-US" b="1" dirty="0">
                <a:solidFill>
                  <a:srgbClr val="111111"/>
                </a:solidFill>
                <a:latin typeface="Calibri"/>
                <a:ea typeface="+mn-lt"/>
                <a:cs typeface="+mn-lt"/>
              </a:rPr>
              <a:t>Transfer Learning Steps</a:t>
            </a:r>
            <a:r>
              <a:rPr lang="en-US" dirty="0">
                <a:solidFill>
                  <a:srgbClr val="111111"/>
                </a:solidFill>
                <a:latin typeface="Calibri"/>
                <a:ea typeface="+mn-lt"/>
                <a:cs typeface="+mn-lt"/>
              </a:rPr>
              <a:t>:</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Load Pre-trained VGG16 Model</a:t>
            </a:r>
            <a:r>
              <a:rPr lang="en-US" dirty="0">
                <a:solidFill>
                  <a:srgbClr val="111111"/>
                </a:solidFill>
                <a:latin typeface="Calibri"/>
                <a:ea typeface="+mn-lt"/>
                <a:cs typeface="+mn-lt"/>
              </a:rPr>
              <a:t>:</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Download the pre-trained VGG16 model from </a:t>
            </a:r>
            <a:r>
              <a:rPr lang="en-US" dirty="0" err="1">
                <a:solidFill>
                  <a:srgbClr val="111111"/>
                </a:solidFill>
                <a:latin typeface="Calibri"/>
                <a:ea typeface="+mn-lt"/>
                <a:cs typeface="+mn-lt"/>
              </a:rPr>
              <a:t>Keras</a:t>
            </a:r>
            <a:r>
              <a:rPr lang="en-US" dirty="0">
                <a:solidFill>
                  <a:srgbClr val="111111"/>
                </a:solidFill>
                <a:latin typeface="Calibri"/>
                <a:ea typeface="+mn-lt"/>
                <a:cs typeface="+mn-lt"/>
              </a:rPr>
              <a:t> or any other source.</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You can choose whether to include the top (fully connected) layers or not.</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Freeze Convolutional Layers</a:t>
            </a:r>
            <a:r>
              <a:rPr lang="en-US" dirty="0">
                <a:solidFill>
                  <a:srgbClr val="111111"/>
                </a:solidFill>
                <a:latin typeface="Calibri"/>
                <a:ea typeface="+mn-lt"/>
                <a:cs typeface="+mn-lt"/>
              </a:rPr>
              <a:t>:</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Freeze the weights of the convolutional layers (up to a certain layer).</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These layers act as feature extractors.</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Add Custom Classifier</a:t>
            </a:r>
            <a:r>
              <a:rPr lang="en-US" dirty="0">
                <a:solidFill>
                  <a:srgbClr val="111111"/>
                </a:solidFill>
                <a:latin typeface="Calibri"/>
                <a:ea typeface="+mn-lt"/>
                <a:cs typeface="+mn-lt"/>
              </a:rPr>
              <a:t>:</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Add your own fully connected layers on top of the frozen convolutional layers.</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These layers will learn to classify your specific dataset.</a:t>
            </a:r>
            <a:endParaRPr lang="en-US" dirty="0">
              <a:latin typeface="Calibri"/>
              <a:ea typeface="Calibri"/>
              <a:cs typeface="Calibri"/>
            </a:endParaRPr>
          </a:p>
          <a:p>
            <a:pPr marL="742950" lvl="1" indent="-285750">
              <a:buFont typeface="Arial"/>
              <a:buChar char="•"/>
            </a:pPr>
            <a:r>
              <a:rPr lang="en-US" b="1" dirty="0">
                <a:solidFill>
                  <a:srgbClr val="111111"/>
                </a:solidFill>
                <a:latin typeface="Calibri"/>
                <a:ea typeface="+mn-lt"/>
                <a:cs typeface="+mn-lt"/>
              </a:rPr>
              <a:t>Fine-tune the Model</a:t>
            </a:r>
            <a:r>
              <a:rPr lang="en-US" dirty="0">
                <a:solidFill>
                  <a:srgbClr val="111111"/>
                </a:solidFill>
                <a:latin typeface="Calibri"/>
                <a:ea typeface="+mn-lt"/>
                <a:cs typeface="+mn-lt"/>
              </a:rPr>
              <a:t>:</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Train the entire model (including the custom classifier) on your dataset.</a:t>
            </a:r>
            <a:endParaRPr lang="en-US" dirty="0">
              <a:latin typeface="Calibri"/>
              <a:ea typeface="Calibri"/>
              <a:cs typeface="Calibri"/>
            </a:endParaRPr>
          </a:p>
          <a:p>
            <a:pPr marL="1200150" lvl="2" indent="-285750">
              <a:buFont typeface="Arial"/>
              <a:buChar char="•"/>
            </a:pPr>
            <a:r>
              <a:rPr lang="en-US" dirty="0">
                <a:solidFill>
                  <a:srgbClr val="111111"/>
                </a:solidFill>
                <a:latin typeface="Calibri"/>
                <a:ea typeface="+mn-lt"/>
                <a:cs typeface="+mn-lt"/>
              </a:rPr>
              <a:t>Use a smaller learning rate for the fine-tuning process.</a:t>
            </a:r>
            <a:endParaRPr lang="en-US" dirty="0">
              <a:latin typeface="Calibri"/>
              <a:ea typeface="Calibri"/>
              <a:cs typeface="Calibri"/>
            </a:endParaRPr>
          </a:p>
        </p:txBody>
      </p:sp>
      <p:sp>
        <p:nvSpPr>
          <p:cNvPr id="5" name="Title 1">
            <a:extLst>
              <a:ext uri="{FF2B5EF4-FFF2-40B4-BE49-F238E27FC236}">
                <a16:creationId xmlns:a16="http://schemas.microsoft.com/office/drawing/2014/main" id="{2A6BCC3B-3F59-4DB5-86CA-3CDE46D9660E}"/>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VGG16</a:t>
            </a:r>
            <a:r>
              <a:rPr lang="en-US" dirty="0"/>
              <a:t> </a:t>
            </a:r>
          </a:p>
        </p:txBody>
      </p:sp>
    </p:spTree>
    <p:extLst>
      <p:ext uri="{BB962C8B-B14F-4D97-AF65-F5344CB8AC3E}">
        <p14:creationId xmlns:p14="http://schemas.microsoft.com/office/powerpoint/2010/main" val="492582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AF5887-5A2C-48DA-9967-7FBDA54700AE}"/>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B7B5BF5-72FE-476E-9345-9BAEBBB55092}"/>
              </a:ext>
            </a:extLst>
          </p:cNvPr>
          <p:cNvSpPr>
            <a:spLocks noGrp="1"/>
          </p:cNvSpPr>
          <p:nvPr>
            <p:ph type="sldNum" sz="quarter" idx="12"/>
          </p:nvPr>
        </p:nvSpPr>
        <p:spPr/>
        <p:txBody>
          <a:bodyPr/>
          <a:lstStyle/>
          <a:p>
            <a:fld id="{294A09A9-5501-47C1-A89A-A340965A2BE2}" type="slidenum">
              <a:rPr lang="en-US" smtClean="0"/>
              <a:t>28</a:t>
            </a:fld>
            <a:endParaRPr lang="en-US" dirty="0"/>
          </a:p>
        </p:txBody>
      </p:sp>
      <p:sp>
        <p:nvSpPr>
          <p:cNvPr id="5" name="Title 1">
            <a:extLst>
              <a:ext uri="{FF2B5EF4-FFF2-40B4-BE49-F238E27FC236}">
                <a16:creationId xmlns:a16="http://schemas.microsoft.com/office/drawing/2014/main" id="{2A6BCC3B-3F59-4DB5-86CA-3CDE46D9660E}"/>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VGG16</a:t>
            </a:r>
            <a:r>
              <a:rPr lang="en-US" dirty="0"/>
              <a:t> </a:t>
            </a:r>
          </a:p>
        </p:txBody>
      </p:sp>
      <p:sp>
        <p:nvSpPr>
          <p:cNvPr id="6" name="Content Placeholder 2">
            <a:extLst>
              <a:ext uri="{FF2B5EF4-FFF2-40B4-BE49-F238E27FC236}">
                <a16:creationId xmlns:a16="http://schemas.microsoft.com/office/drawing/2014/main" id="{01252429-3069-43DC-969C-0B43EAD3E342}"/>
              </a:ext>
            </a:extLst>
          </p:cNvPr>
          <p:cNvSpPr txBox="1">
            <a:spLocks/>
          </p:cNvSpPr>
          <p:nvPr/>
        </p:nvSpPr>
        <p:spPr>
          <a:xfrm>
            <a:off x="655320" y="1025144"/>
            <a:ext cx="10744200" cy="5020056"/>
          </a:xfrm>
          <a:prstGeom prst="rect">
            <a:avLst/>
          </a:prstGeom>
          <a:solidFill>
            <a:schemeClr val="bg1">
              <a:lumMod val="85000"/>
              <a:alpha val="86000"/>
            </a:schemeClr>
          </a:solidFill>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1400" i="1" dirty="0">
                <a:latin typeface="Consolas"/>
              </a:rPr>
            </a:br>
            <a:r>
              <a:rPr lang="en-US" sz="1400" i="1" dirty="0">
                <a:solidFill>
                  <a:srgbClr val="808080"/>
                </a:solidFill>
                <a:latin typeface="Consolas"/>
              </a:rPr>
              <a:t>  </a:t>
            </a:r>
            <a:r>
              <a:rPr lang="en-US" sz="1400" i="1" dirty="0" err="1">
                <a:solidFill>
                  <a:srgbClr val="808080"/>
                </a:solidFill>
                <a:latin typeface="Cascadia Code" panose="020B0609020000020004" pitchFamily="49" charset="0"/>
                <a:cs typeface="Cascadia Code" panose="020B0609020000020004" pitchFamily="49" charset="0"/>
              </a:rPr>
              <a:t>vgg_model</a:t>
            </a:r>
            <a:r>
              <a:rPr lang="en-US" sz="1400" i="1" dirty="0">
                <a:solidFill>
                  <a:srgbClr val="808080"/>
                </a:solidFill>
                <a:latin typeface="Cascadia Code" panose="020B0609020000020004" pitchFamily="49" charset="0"/>
                <a:cs typeface="Cascadia Code" panose="020B0609020000020004" pitchFamily="49" charset="0"/>
              </a:rPr>
              <a:t> = VGG16(weights='</a:t>
            </a:r>
            <a:r>
              <a:rPr lang="en-US" sz="1400" i="1" dirty="0" err="1">
                <a:solidFill>
                  <a:srgbClr val="808080"/>
                </a:solidFill>
                <a:latin typeface="Cascadia Code" panose="020B0609020000020004" pitchFamily="49" charset="0"/>
                <a:cs typeface="Cascadia Code" panose="020B0609020000020004" pitchFamily="49" charset="0"/>
              </a:rPr>
              <a:t>imagenet</a:t>
            </a:r>
            <a:r>
              <a:rPr lang="en-US" sz="1400" i="1" dirty="0">
                <a:solidFill>
                  <a:srgbClr val="808080"/>
                </a:solidFill>
                <a:latin typeface="Cascadia Code" panose="020B0609020000020004" pitchFamily="49" charset="0"/>
                <a:cs typeface="Cascadia Code" panose="020B0609020000020004" pitchFamily="49" charset="0"/>
              </a:rPr>
              <a:t>', </a:t>
            </a:r>
            <a:r>
              <a:rPr lang="en-US" sz="1400" i="1" dirty="0" err="1">
                <a:solidFill>
                  <a:srgbClr val="808080"/>
                </a:solidFill>
                <a:latin typeface="Cascadia Code" panose="020B0609020000020004" pitchFamily="49" charset="0"/>
                <a:cs typeface="Cascadia Code" panose="020B0609020000020004" pitchFamily="49" charset="0"/>
              </a:rPr>
              <a:t>include_top</a:t>
            </a:r>
            <a:r>
              <a:rPr lang="en-US" sz="1400" i="1" dirty="0">
                <a:solidFill>
                  <a:srgbClr val="808080"/>
                </a:solidFill>
                <a:latin typeface="Cascadia Code" panose="020B0609020000020004" pitchFamily="49" charset="0"/>
                <a:cs typeface="Cascadia Code" panose="020B0609020000020004" pitchFamily="49" charset="0"/>
              </a:rPr>
              <a:t>=False, </a:t>
            </a:r>
            <a:r>
              <a:rPr lang="en-US" sz="1400" i="1" dirty="0" err="1">
                <a:solidFill>
                  <a:srgbClr val="808080"/>
                </a:solidFill>
                <a:latin typeface="Cascadia Code" panose="020B0609020000020004" pitchFamily="49" charset="0"/>
                <a:cs typeface="Cascadia Code" panose="020B0609020000020004" pitchFamily="49" charset="0"/>
              </a:rPr>
              <a:t>input_shape</a:t>
            </a:r>
            <a:r>
              <a:rPr lang="en-US" sz="1400" i="1" dirty="0">
                <a:solidFill>
                  <a:srgbClr val="808080"/>
                </a:solidFill>
                <a:latin typeface="Cascadia Code" panose="020B0609020000020004" pitchFamily="49" charset="0"/>
                <a:cs typeface="Cascadia Code" panose="020B0609020000020004" pitchFamily="49" charset="0"/>
              </a:rPr>
              <a:t>=(224, 224, 3))</a:t>
            </a:r>
          </a:p>
          <a:p>
            <a:pPr marL="0" indent="0">
              <a:buFont typeface="Arial" panose="020B0604020202020204" pitchFamily="34" charset="0"/>
              <a:buNone/>
            </a:pPr>
            <a:endParaRPr lang="en-US" sz="1400" i="1" dirty="0">
              <a:solidFill>
                <a:srgbClr val="808080"/>
              </a:solidFill>
              <a:latin typeface="Cascadia Code" panose="020B0609020000020004" pitchFamily="49" charset="0"/>
              <a:cs typeface="Cascadia Code" panose="020B0609020000020004" pitchFamily="49" charset="0"/>
            </a:endParaRP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Freeze the layers in the VGG model (optional)</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for layer in </a:t>
            </a:r>
            <a:r>
              <a:rPr lang="en-US" sz="1400" i="1" dirty="0" err="1">
                <a:solidFill>
                  <a:srgbClr val="808080"/>
                </a:solidFill>
                <a:latin typeface="Cascadia Code" panose="020B0609020000020004" pitchFamily="49" charset="0"/>
                <a:cs typeface="Cascadia Code" panose="020B0609020000020004" pitchFamily="49" charset="0"/>
              </a:rPr>
              <a:t>vgg_model.layers</a:t>
            </a:r>
            <a:r>
              <a:rPr lang="en-US" sz="1400" i="1" dirty="0">
                <a:solidFill>
                  <a:srgbClr val="808080"/>
                </a:solidFill>
                <a:latin typeface="Cascadia Code" panose="020B0609020000020004" pitchFamily="49" charset="0"/>
                <a:cs typeface="Cascadia Code" panose="020B0609020000020004" pitchFamily="49" charset="0"/>
              </a:rPr>
              <a:t>:</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a:t>
            </a:r>
            <a:r>
              <a:rPr lang="en-US" sz="1400" i="1" dirty="0" err="1">
                <a:solidFill>
                  <a:srgbClr val="808080"/>
                </a:solidFill>
                <a:latin typeface="Cascadia Code" panose="020B0609020000020004" pitchFamily="49" charset="0"/>
                <a:cs typeface="Cascadia Code" panose="020B0609020000020004" pitchFamily="49" charset="0"/>
              </a:rPr>
              <a:t>layer.trainable</a:t>
            </a:r>
            <a:r>
              <a:rPr lang="en-US" sz="1400" i="1" dirty="0">
                <a:solidFill>
                  <a:srgbClr val="808080"/>
                </a:solidFill>
                <a:latin typeface="Cascadia Code" panose="020B0609020000020004" pitchFamily="49" charset="0"/>
                <a:cs typeface="Cascadia Code" panose="020B0609020000020004" pitchFamily="49" charset="0"/>
              </a:rPr>
              <a:t> = False</a:t>
            </a:r>
          </a:p>
          <a:p>
            <a:pPr marL="0" indent="0">
              <a:buFont typeface="Arial" panose="020B0604020202020204" pitchFamily="34" charset="0"/>
              <a:buNone/>
            </a:pPr>
            <a:endParaRPr lang="en-US" sz="1400" i="1" dirty="0">
              <a:solidFill>
                <a:srgbClr val="808080"/>
              </a:solidFill>
              <a:latin typeface="Cascadia Code" panose="020B0609020000020004" pitchFamily="49" charset="0"/>
              <a:cs typeface="Cascadia Code" panose="020B0609020000020004" pitchFamily="49" charset="0"/>
            </a:endParaRP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Add new fully connected layers for your classification task</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model = Sequential([</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a:t>
            </a:r>
            <a:r>
              <a:rPr lang="en-US" sz="1400" i="1" dirty="0" err="1">
                <a:solidFill>
                  <a:srgbClr val="808080"/>
                </a:solidFill>
                <a:latin typeface="Cascadia Code" panose="020B0609020000020004" pitchFamily="49" charset="0"/>
                <a:cs typeface="Cascadia Code" panose="020B0609020000020004" pitchFamily="49" charset="0"/>
              </a:rPr>
              <a:t>vgg_model</a:t>
            </a:r>
            <a:r>
              <a:rPr lang="en-US" sz="1400" i="1" dirty="0">
                <a:solidFill>
                  <a:srgbClr val="808080"/>
                </a:solidFill>
                <a:latin typeface="Cascadia Code" panose="020B0609020000020004" pitchFamily="49" charset="0"/>
                <a:cs typeface="Cascadia Code" panose="020B0609020000020004" pitchFamily="49" charset="0"/>
              </a:rPr>
              <a:t>,</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Flatten(),</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Dense(512, activation='</a:t>
            </a:r>
            <a:r>
              <a:rPr lang="en-US" sz="1400" i="1" dirty="0" err="1">
                <a:solidFill>
                  <a:srgbClr val="808080"/>
                </a:solidFill>
                <a:latin typeface="Cascadia Code" panose="020B0609020000020004" pitchFamily="49" charset="0"/>
                <a:cs typeface="Cascadia Code" panose="020B0609020000020004" pitchFamily="49" charset="0"/>
              </a:rPr>
              <a:t>relu</a:t>
            </a:r>
            <a:r>
              <a:rPr lang="en-US" sz="1400" i="1" dirty="0">
                <a:solidFill>
                  <a:srgbClr val="808080"/>
                </a:solidFill>
                <a:latin typeface="Cascadia Code" panose="020B0609020000020004" pitchFamily="49" charset="0"/>
                <a:cs typeface="Cascadia Code" panose="020B0609020000020004" pitchFamily="49" charset="0"/>
              </a:rPr>
              <a:t>'),</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Dense(3, activation='</a:t>
            </a:r>
            <a:r>
              <a:rPr lang="en-US" sz="1400" i="1" dirty="0" err="1">
                <a:solidFill>
                  <a:srgbClr val="808080"/>
                </a:solidFill>
                <a:latin typeface="Cascadia Code" panose="020B0609020000020004" pitchFamily="49" charset="0"/>
                <a:cs typeface="Cascadia Code" panose="020B0609020000020004" pitchFamily="49" charset="0"/>
              </a:rPr>
              <a:t>softmax</a:t>
            </a:r>
            <a:r>
              <a:rPr lang="en-US" sz="1400" i="1" dirty="0">
                <a:solidFill>
                  <a:srgbClr val="808080"/>
                </a:solidFill>
                <a:latin typeface="Cascadia Code" panose="020B0609020000020004" pitchFamily="49" charset="0"/>
                <a:cs typeface="Cascadia Code" panose="020B0609020000020004" pitchFamily="49" charset="0"/>
              </a:rPr>
              <a:t>')  # Assuming 3 classes</a:t>
            </a: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a:t>
            </a:r>
          </a:p>
          <a:p>
            <a:pPr marL="0" indent="0">
              <a:buFont typeface="Arial" panose="020B0604020202020204" pitchFamily="34" charset="0"/>
              <a:buNone/>
            </a:pPr>
            <a:endParaRPr lang="en-US" sz="1400" i="1" dirty="0">
              <a:solidFill>
                <a:srgbClr val="808080"/>
              </a:solidFill>
              <a:latin typeface="Cascadia Code" panose="020B0609020000020004" pitchFamily="49" charset="0"/>
              <a:cs typeface="Cascadia Code" panose="020B0609020000020004" pitchFamily="49" charset="0"/>
            </a:endParaRPr>
          </a:p>
          <a:p>
            <a:pPr marL="0" indent="0">
              <a:buFont typeface="Arial" panose="020B0604020202020204" pitchFamily="34" charset="0"/>
              <a:buNone/>
            </a:pPr>
            <a:r>
              <a:rPr lang="en-US" sz="1400" i="1" dirty="0">
                <a:solidFill>
                  <a:srgbClr val="808080"/>
                </a:solidFill>
                <a:latin typeface="Cascadia Code" panose="020B0609020000020004" pitchFamily="49" charset="0"/>
                <a:cs typeface="Cascadia Code" panose="020B0609020000020004" pitchFamily="49" charset="0"/>
              </a:rPr>
              <a:t># Compile the model</a:t>
            </a:r>
          </a:p>
          <a:p>
            <a:pPr marL="0" indent="0">
              <a:buFont typeface="Arial" panose="020B0604020202020204" pitchFamily="34" charset="0"/>
              <a:buNone/>
            </a:pPr>
            <a:r>
              <a:rPr lang="en-US" sz="1400" i="1" dirty="0" err="1">
                <a:solidFill>
                  <a:srgbClr val="808080"/>
                </a:solidFill>
                <a:latin typeface="Cascadia Code" panose="020B0609020000020004" pitchFamily="49" charset="0"/>
                <a:cs typeface="Cascadia Code" panose="020B0609020000020004" pitchFamily="49" charset="0"/>
              </a:rPr>
              <a:t>model.compile</a:t>
            </a:r>
            <a:r>
              <a:rPr lang="en-US" sz="1400" i="1" dirty="0">
                <a:solidFill>
                  <a:srgbClr val="808080"/>
                </a:solidFill>
                <a:latin typeface="Cascadia Code" panose="020B0609020000020004" pitchFamily="49" charset="0"/>
                <a:cs typeface="Cascadia Code" panose="020B0609020000020004" pitchFamily="49" charset="0"/>
              </a:rPr>
              <a:t>(optimizer='</a:t>
            </a:r>
            <a:r>
              <a:rPr lang="en-US" sz="1400" i="1" dirty="0" err="1">
                <a:solidFill>
                  <a:srgbClr val="808080"/>
                </a:solidFill>
                <a:latin typeface="Cascadia Code" panose="020B0609020000020004" pitchFamily="49" charset="0"/>
                <a:cs typeface="Cascadia Code" panose="020B0609020000020004" pitchFamily="49" charset="0"/>
              </a:rPr>
              <a:t>adam</a:t>
            </a:r>
            <a:r>
              <a:rPr lang="en-US" sz="1400" i="1" dirty="0">
                <a:solidFill>
                  <a:srgbClr val="808080"/>
                </a:solidFill>
                <a:latin typeface="Cascadia Code" panose="020B0609020000020004" pitchFamily="49" charset="0"/>
                <a:cs typeface="Cascadia Code" panose="020B0609020000020004" pitchFamily="49" charset="0"/>
              </a:rPr>
              <a:t>', loss='</a:t>
            </a:r>
            <a:r>
              <a:rPr lang="en-US" sz="1400" i="1" dirty="0" err="1">
                <a:solidFill>
                  <a:srgbClr val="808080"/>
                </a:solidFill>
                <a:latin typeface="Cascadia Code" panose="020B0609020000020004" pitchFamily="49" charset="0"/>
                <a:cs typeface="Cascadia Code" panose="020B0609020000020004" pitchFamily="49" charset="0"/>
              </a:rPr>
              <a:t>categorical_crossentropy</a:t>
            </a:r>
            <a:r>
              <a:rPr lang="en-US" sz="1400" i="1" dirty="0">
                <a:solidFill>
                  <a:srgbClr val="808080"/>
                </a:solidFill>
                <a:latin typeface="Cascadia Code" panose="020B0609020000020004" pitchFamily="49" charset="0"/>
                <a:cs typeface="Cascadia Code" panose="020B0609020000020004" pitchFamily="49" charset="0"/>
              </a:rPr>
              <a:t>', metrics=['accuracy'])</a:t>
            </a:r>
            <a:endParaRPr lang="en-US"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7015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CE4053-DE43-4D12-8B71-53A79443B88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5A9699A-CFE5-417F-9DEA-6D65A981DE61}"/>
              </a:ext>
            </a:extLst>
          </p:cNvPr>
          <p:cNvSpPr>
            <a:spLocks noGrp="1"/>
          </p:cNvSpPr>
          <p:nvPr>
            <p:ph type="sldNum" sz="quarter" idx="12"/>
          </p:nvPr>
        </p:nvSpPr>
        <p:spPr/>
        <p:txBody>
          <a:bodyPr/>
          <a:lstStyle/>
          <a:p>
            <a:fld id="{294A09A9-5501-47C1-A89A-A340965A2BE2}" type="slidenum">
              <a:rPr lang="en-US" smtClean="0"/>
              <a:t>29</a:t>
            </a:fld>
            <a:endParaRPr lang="en-US" dirty="0"/>
          </a:p>
        </p:txBody>
      </p:sp>
      <p:pic>
        <p:nvPicPr>
          <p:cNvPr id="4" name="Picture 3" descr="A screenshot of a computer&#10;&#10;Description automatically generated">
            <a:extLst>
              <a:ext uri="{FF2B5EF4-FFF2-40B4-BE49-F238E27FC236}">
                <a16:creationId xmlns:a16="http://schemas.microsoft.com/office/drawing/2014/main" id="{E931DE56-4B3D-44C9-AB81-AD1C4FF3FB54}"/>
              </a:ext>
            </a:extLst>
          </p:cNvPr>
          <p:cNvPicPr>
            <a:picLocks noChangeAspect="1"/>
          </p:cNvPicPr>
          <p:nvPr/>
        </p:nvPicPr>
        <p:blipFill>
          <a:blip r:embed="rId2"/>
          <a:stretch>
            <a:fillRect/>
          </a:stretch>
        </p:blipFill>
        <p:spPr>
          <a:xfrm>
            <a:off x="849603" y="233456"/>
            <a:ext cx="10267843" cy="6096000"/>
          </a:xfrm>
          <a:prstGeom prst="rect">
            <a:avLst/>
          </a:prstGeom>
          <a:ln>
            <a:noFill/>
          </a:ln>
        </p:spPr>
      </p:pic>
    </p:spTree>
    <p:extLst>
      <p:ext uri="{BB962C8B-B14F-4D97-AF65-F5344CB8AC3E}">
        <p14:creationId xmlns:p14="http://schemas.microsoft.com/office/powerpoint/2010/main" val="147694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E82326-E1EB-45D1-A9C7-28AA8367DC88}"/>
              </a:ext>
            </a:extLst>
          </p:cNvPr>
          <p:cNvSpPr>
            <a:spLocks noGrp="1"/>
          </p:cNvSpPr>
          <p:nvPr>
            <p:ph type="ftr" sz="quarter" idx="11"/>
          </p:nvPr>
        </p:nvSpPr>
        <p:spPr/>
        <p:txBody>
          <a:bodyPr/>
          <a:lstStyle/>
          <a:p>
            <a:r>
              <a:rPr lang="en-US" dirty="0"/>
              <a:t>Plant leaf recognition</a:t>
            </a:r>
          </a:p>
        </p:txBody>
      </p:sp>
      <p:sp>
        <p:nvSpPr>
          <p:cNvPr id="3" name="Slide Number Placeholder 2">
            <a:extLst>
              <a:ext uri="{FF2B5EF4-FFF2-40B4-BE49-F238E27FC236}">
                <a16:creationId xmlns:a16="http://schemas.microsoft.com/office/drawing/2014/main" id="{2DC2C8CE-F58B-4084-A6A5-0C3F6CF4E828}"/>
              </a:ext>
            </a:extLst>
          </p:cNvPr>
          <p:cNvSpPr>
            <a:spLocks noGrp="1"/>
          </p:cNvSpPr>
          <p:nvPr>
            <p:ph type="sldNum" sz="quarter" idx="12"/>
          </p:nvPr>
        </p:nvSpPr>
        <p:spPr/>
        <p:txBody>
          <a:bodyPr/>
          <a:lstStyle/>
          <a:p>
            <a:fld id="{294A09A9-5501-47C1-A89A-A340965A2BE2}" type="slidenum">
              <a:rPr lang="en-US" smtClean="0"/>
              <a:t>3</a:t>
            </a:fld>
            <a:endParaRPr lang="en-US" dirty="0"/>
          </a:p>
        </p:txBody>
      </p:sp>
      <p:sp>
        <p:nvSpPr>
          <p:cNvPr id="8" name="Rectangle 8">
            <a:extLst>
              <a:ext uri="{FF2B5EF4-FFF2-40B4-BE49-F238E27FC236}">
                <a16:creationId xmlns:a16="http://schemas.microsoft.com/office/drawing/2014/main" id="{6E9C6153-FB25-4760-9D60-717B69BF514F}"/>
              </a:ext>
            </a:extLst>
          </p:cNvPr>
          <p:cNvSpPr>
            <a:spLocks noChangeArrowheads="1"/>
          </p:cNvSpPr>
          <p:nvPr/>
        </p:nvSpPr>
        <p:spPr bwMode="auto">
          <a:xfrm>
            <a:off x="441960" y="724039"/>
            <a:ext cx="11308079" cy="5632311"/>
          </a:xfrm>
          <a:prstGeom prst="rect">
            <a:avLst/>
          </a:prstGeom>
          <a:solidFill>
            <a:schemeClr val="bg1">
              <a:lumMod val="85000"/>
              <a:alpha val="58000"/>
            </a:schemeClr>
          </a:solidFill>
          <a:ln>
            <a:noFill/>
          </a:ln>
          <a:effectLst/>
        </p:spPr>
        <p:txBody>
          <a:bodyPr vert="horz" wrap="square" lIns="91440" tIns="45720" rIns="91440" bIns="45720" numCol="1" anchor="ctr" anchorCtr="0" compatLnSpc="1">
            <a:prstTxWarp prst="textNoShape">
              <a:avLst/>
            </a:prstTxWarp>
            <a:spAutoFit/>
          </a:bodyPr>
          <a:lstStyle/>
          <a:p>
            <a:pPr algn="l"/>
            <a:r>
              <a:rPr lang="en-US" b="1" i="0" dirty="0">
                <a:solidFill>
                  <a:srgbClr val="0D0D0D"/>
                </a:solidFill>
                <a:effectLst/>
                <a:latin typeface="Söhne"/>
              </a:rPr>
              <a:t>Background Removal:</a:t>
            </a:r>
          </a:p>
          <a:p>
            <a:pPr algn="l">
              <a:buFont typeface="Arial" panose="020B0604020202020204" pitchFamily="34" charset="0"/>
              <a:buChar char="•"/>
            </a:pPr>
            <a:r>
              <a:rPr lang="en-US" b="0" i="0" dirty="0">
                <a:solidFill>
                  <a:srgbClr val="0D0D0D"/>
                </a:solidFill>
                <a:effectLst/>
                <a:latin typeface="Söhne"/>
              </a:rPr>
              <a:t>Use techniques such as thresholding, edge detection (e.g., Canny edge detection), or segmentation algorithms (e.g., </a:t>
            </a:r>
            <a:r>
              <a:rPr lang="en-US" b="0" i="0" dirty="0" err="1">
                <a:solidFill>
                  <a:srgbClr val="0D0D0D"/>
                </a:solidFill>
                <a:effectLst/>
                <a:latin typeface="Söhne"/>
              </a:rPr>
              <a:t>GrabCut</a:t>
            </a:r>
            <a:r>
              <a:rPr lang="en-US" b="0" i="0" dirty="0">
                <a:solidFill>
                  <a:srgbClr val="0D0D0D"/>
                </a:solidFill>
                <a:effectLst/>
                <a:latin typeface="Söhne"/>
              </a:rPr>
              <a:t>) to separate the leaf region from the background.</a:t>
            </a:r>
          </a:p>
          <a:p>
            <a:pPr algn="l">
              <a:buFont typeface="Arial" panose="020B0604020202020204" pitchFamily="34" charset="0"/>
              <a:buChar char="•"/>
            </a:pPr>
            <a:r>
              <a:rPr lang="en-US" b="0" i="0" dirty="0">
                <a:solidFill>
                  <a:srgbClr val="0D0D0D"/>
                </a:solidFill>
                <a:effectLst/>
                <a:latin typeface="Söhne"/>
              </a:rPr>
              <a:t>Once the leaf region is segmented, remove the background by replacing it with a uniform color or setting it to transparent.</a:t>
            </a:r>
          </a:p>
          <a:p>
            <a:pPr algn="l">
              <a:buFont typeface="Arial" panose="020B0604020202020204" pitchFamily="34" charset="0"/>
              <a:buChar char="•"/>
            </a:pPr>
            <a:endParaRPr lang="en-US" dirty="0">
              <a:solidFill>
                <a:srgbClr val="0D0D0D"/>
              </a:solidFill>
              <a:latin typeface="Söhne"/>
            </a:endParaRPr>
          </a:p>
          <a:p>
            <a:pPr algn="l"/>
            <a:r>
              <a:rPr lang="en-US" b="1" i="0" dirty="0">
                <a:solidFill>
                  <a:srgbClr val="0D0D0D"/>
                </a:solidFill>
                <a:effectLst/>
                <a:latin typeface="Söhne"/>
              </a:rPr>
              <a:t>Rescaling:</a:t>
            </a:r>
          </a:p>
          <a:p>
            <a:pPr algn="l">
              <a:buFont typeface="Arial" panose="020B0604020202020204" pitchFamily="34" charset="0"/>
              <a:buChar char="•"/>
            </a:pPr>
            <a:r>
              <a:rPr lang="en-US" b="0" i="0" dirty="0">
                <a:solidFill>
                  <a:srgbClr val="0D0D0D"/>
                </a:solidFill>
                <a:effectLst/>
                <a:latin typeface="Söhne"/>
              </a:rPr>
              <a:t>Resize the preprocessed images to a uniform size suitable for model input. Common sizes include 224x224 or 256x256 pixels for CNN-based models.</a:t>
            </a:r>
          </a:p>
          <a:p>
            <a:pPr algn="l">
              <a:buFont typeface="Arial" panose="020B0604020202020204" pitchFamily="34" charset="0"/>
              <a:buChar char="•"/>
            </a:pPr>
            <a:r>
              <a:rPr lang="en-US" b="0" i="0" dirty="0">
                <a:solidFill>
                  <a:srgbClr val="0D0D0D"/>
                </a:solidFill>
                <a:effectLst/>
                <a:latin typeface="Söhne"/>
              </a:rPr>
              <a:t>Maintain the aspect ratio to prevent distortion of the leaf's shape and features during rescaling.</a:t>
            </a:r>
          </a:p>
          <a:p>
            <a:pPr algn="l">
              <a:buFont typeface="Arial" panose="020B0604020202020204" pitchFamily="34" charset="0"/>
              <a:buChar char="•"/>
            </a:pPr>
            <a:endParaRPr lang="en-US" b="0" i="0" dirty="0">
              <a:solidFill>
                <a:srgbClr val="0D0D0D"/>
              </a:solidFill>
              <a:effectLst/>
              <a:latin typeface="Söhne"/>
            </a:endParaRPr>
          </a:p>
          <a:p>
            <a:pPr algn="l"/>
            <a:r>
              <a:rPr lang="en-US" b="1" i="0" dirty="0">
                <a:solidFill>
                  <a:srgbClr val="0D0D0D"/>
                </a:solidFill>
                <a:effectLst/>
                <a:latin typeface="Söhne"/>
              </a:rPr>
              <a:t>Data Augmentation:</a:t>
            </a:r>
          </a:p>
          <a:p>
            <a:pPr algn="l">
              <a:buFont typeface="Arial" panose="020B0604020202020204" pitchFamily="34" charset="0"/>
              <a:buChar char="•"/>
            </a:pPr>
            <a:r>
              <a:rPr lang="en-US" b="0" i="0" dirty="0">
                <a:solidFill>
                  <a:srgbClr val="0D0D0D"/>
                </a:solidFill>
                <a:effectLst/>
                <a:latin typeface="Söhne"/>
              </a:rPr>
              <a:t>Apply various transformations to augment the dataset and increase its diversity:</a:t>
            </a:r>
          </a:p>
          <a:p>
            <a:pPr marL="742950" lvl="1" indent="-285750" algn="l">
              <a:buFont typeface="Arial" panose="020B0604020202020204" pitchFamily="34" charset="0"/>
              <a:buChar char="•"/>
            </a:pPr>
            <a:r>
              <a:rPr lang="en-US" b="0" i="0" dirty="0">
                <a:solidFill>
                  <a:srgbClr val="0D0D0D"/>
                </a:solidFill>
                <a:effectLst/>
                <a:latin typeface="Söhne"/>
              </a:rPr>
              <a:t>Rotation: Rotate the images by a certain degree (e.g., randomly between -45° and 45°) to simulate different orientations.</a:t>
            </a:r>
          </a:p>
          <a:p>
            <a:pPr marL="742950" lvl="1" indent="-285750" algn="l">
              <a:buFont typeface="Arial" panose="020B0604020202020204" pitchFamily="34" charset="0"/>
              <a:buChar char="•"/>
            </a:pPr>
            <a:r>
              <a:rPr lang="en-US" b="0" i="0" dirty="0">
                <a:solidFill>
                  <a:srgbClr val="0D0D0D"/>
                </a:solidFill>
                <a:effectLst/>
                <a:latin typeface="Söhne"/>
              </a:rPr>
              <a:t>Flipping: Flip the images horizontally or vertically to create mirror images.</a:t>
            </a:r>
          </a:p>
          <a:p>
            <a:pPr marL="742950" lvl="1" indent="-285750" algn="l">
              <a:buFont typeface="Arial" panose="020B0604020202020204" pitchFamily="34" charset="0"/>
              <a:buChar char="•"/>
            </a:pPr>
            <a:r>
              <a:rPr lang="en-US" b="0" i="0" dirty="0">
                <a:solidFill>
                  <a:srgbClr val="0D0D0D"/>
                </a:solidFill>
                <a:effectLst/>
                <a:latin typeface="Söhne"/>
              </a:rPr>
              <a:t>Scaling: Scale the images by zooming in or out to simulate different distances from the camera.</a:t>
            </a:r>
          </a:p>
          <a:p>
            <a:pPr marL="742950" lvl="1" indent="-285750" algn="l">
              <a:buFont typeface="Arial" panose="020B0604020202020204" pitchFamily="34" charset="0"/>
              <a:buChar char="•"/>
            </a:pPr>
            <a:r>
              <a:rPr lang="en-US" b="0" i="0" dirty="0">
                <a:solidFill>
                  <a:srgbClr val="0D0D0D"/>
                </a:solidFill>
                <a:effectLst/>
                <a:latin typeface="Söhne"/>
              </a:rPr>
              <a:t>Translation: Shift the images horizontally or vertically to simulate changes in position.</a:t>
            </a:r>
          </a:p>
          <a:p>
            <a:pPr marL="742950" lvl="1" indent="-285750" algn="l">
              <a:buFont typeface="Arial" panose="020B0604020202020204" pitchFamily="34" charset="0"/>
              <a:buChar char="•"/>
            </a:pPr>
            <a:r>
              <a:rPr lang="en-US" b="0" i="0" dirty="0">
                <a:solidFill>
                  <a:srgbClr val="0D0D0D"/>
                </a:solidFill>
                <a:effectLst/>
                <a:latin typeface="Söhne"/>
              </a:rPr>
              <a:t>Shearing: Apply shearing transformations to the images to simulate skewing.</a:t>
            </a:r>
          </a:p>
          <a:p>
            <a:pPr marL="742950" lvl="1" indent="-285750" algn="l">
              <a:buFont typeface="Arial" panose="020B0604020202020204" pitchFamily="34" charset="0"/>
              <a:buChar char="•"/>
            </a:pPr>
            <a:r>
              <a:rPr lang="en-US" b="0" i="0" dirty="0">
                <a:solidFill>
                  <a:srgbClr val="0D0D0D"/>
                </a:solidFill>
                <a:effectLst/>
                <a:latin typeface="Söhne"/>
              </a:rPr>
              <a:t>Adding Noise: Introduce random noise to the images to make the model more robust to noise in real-world </a:t>
            </a:r>
            <a:endParaRPr lang="en-IN" dirty="0">
              <a:solidFill>
                <a:srgbClr val="111111"/>
              </a:solidFill>
              <a:latin typeface="-apple-system"/>
            </a:endParaRPr>
          </a:p>
        </p:txBody>
      </p:sp>
      <p:sp>
        <p:nvSpPr>
          <p:cNvPr id="9" name="TextBox 8">
            <a:extLst>
              <a:ext uri="{FF2B5EF4-FFF2-40B4-BE49-F238E27FC236}">
                <a16:creationId xmlns:a16="http://schemas.microsoft.com/office/drawing/2014/main" id="{832A3E77-055D-451A-A3BD-4C1D3FEAA813}"/>
              </a:ext>
            </a:extLst>
          </p:cNvPr>
          <p:cNvSpPr txBox="1"/>
          <p:nvPr/>
        </p:nvSpPr>
        <p:spPr>
          <a:xfrm>
            <a:off x="240791" y="136525"/>
            <a:ext cx="5191912" cy="954107"/>
          </a:xfrm>
          <a:prstGeom prst="rect">
            <a:avLst/>
          </a:prstGeom>
          <a:noFill/>
        </p:spPr>
        <p:txBody>
          <a:bodyPr wrap="square">
            <a:spAutoFit/>
          </a:bodyPr>
          <a:lstStyle/>
          <a:p>
            <a:r>
              <a:rPr lang="en-US" altLang="en-US" sz="2800" b="1" dirty="0">
                <a:solidFill>
                  <a:srgbClr val="111111"/>
                </a:solidFill>
                <a:latin typeface="Times New Roman" panose="02020603050405020304" pitchFamily="18" charset="0"/>
                <a:cs typeface="Times New Roman" panose="02020603050405020304" pitchFamily="18" charset="0"/>
              </a:rPr>
              <a:t>Preprocessing of the dataset</a:t>
            </a:r>
          </a:p>
          <a:p>
            <a:endParaRPr lang="en-IN" sz="2800" dirty="0">
              <a:effectLst/>
            </a:endParaRPr>
          </a:p>
        </p:txBody>
      </p:sp>
    </p:spTree>
    <p:extLst>
      <p:ext uri="{BB962C8B-B14F-4D97-AF65-F5344CB8AC3E}">
        <p14:creationId xmlns:p14="http://schemas.microsoft.com/office/powerpoint/2010/main" val="389031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F5502-52A3-431F-8523-4E4785B516A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FD74082-24DD-4028-8893-CEC53CE8CDBD}"/>
              </a:ext>
            </a:extLst>
          </p:cNvPr>
          <p:cNvSpPr>
            <a:spLocks noGrp="1"/>
          </p:cNvSpPr>
          <p:nvPr>
            <p:ph type="sldNum" sz="quarter" idx="12"/>
          </p:nvPr>
        </p:nvSpPr>
        <p:spPr/>
        <p:txBody>
          <a:bodyPr/>
          <a:lstStyle/>
          <a:p>
            <a:fld id="{294A09A9-5501-47C1-A89A-A340965A2BE2}" type="slidenum">
              <a:rPr lang="en-US" smtClean="0"/>
              <a:t>30</a:t>
            </a:fld>
            <a:endParaRPr lang="en-US" dirty="0"/>
          </a:p>
        </p:txBody>
      </p:sp>
      <p:pic>
        <p:nvPicPr>
          <p:cNvPr id="4" name="Picture 3">
            <a:extLst>
              <a:ext uri="{FF2B5EF4-FFF2-40B4-BE49-F238E27FC236}">
                <a16:creationId xmlns:a16="http://schemas.microsoft.com/office/drawing/2014/main" id="{A946B3D7-7259-4D6B-B974-B2D61E3C0EE0}"/>
              </a:ext>
            </a:extLst>
          </p:cNvPr>
          <p:cNvPicPr>
            <a:picLocks noChangeAspect="1"/>
          </p:cNvPicPr>
          <p:nvPr/>
        </p:nvPicPr>
        <p:blipFill>
          <a:blip r:embed="rId2"/>
          <a:srcRect/>
          <a:stretch/>
        </p:blipFill>
        <p:spPr>
          <a:xfrm>
            <a:off x="320040" y="1027684"/>
            <a:ext cx="5623560" cy="4997196"/>
          </a:xfrm>
          <a:prstGeom prst="rect">
            <a:avLst/>
          </a:prstGeom>
        </p:spPr>
      </p:pic>
      <p:pic>
        <p:nvPicPr>
          <p:cNvPr id="5" name="Picture 4">
            <a:extLst>
              <a:ext uri="{FF2B5EF4-FFF2-40B4-BE49-F238E27FC236}">
                <a16:creationId xmlns:a16="http://schemas.microsoft.com/office/drawing/2014/main" id="{5764F9C5-BFAD-45AC-8D63-344D861174E0}"/>
              </a:ext>
            </a:extLst>
          </p:cNvPr>
          <p:cNvPicPr>
            <a:picLocks noChangeAspect="1"/>
          </p:cNvPicPr>
          <p:nvPr/>
        </p:nvPicPr>
        <p:blipFill>
          <a:blip r:embed="rId3"/>
          <a:srcRect/>
          <a:stretch/>
        </p:blipFill>
        <p:spPr>
          <a:xfrm>
            <a:off x="6435394" y="1027684"/>
            <a:ext cx="5515814" cy="4997196"/>
          </a:xfrm>
          <a:prstGeom prst="rect">
            <a:avLst/>
          </a:prstGeom>
        </p:spPr>
      </p:pic>
      <p:sp>
        <p:nvSpPr>
          <p:cNvPr id="6" name="Title 1">
            <a:extLst>
              <a:ext uri="{FF2B5EF4-FFF2-40B4-BE49-F238E27FC236}">
                <a16:creationId xmlns:a16="http://schemas.microsoft.com/office/drawing/2014/main" id="{B81E5DCC-FA84-4AE4-ABEF-94ABC0473315}"/>
              </a:ext>
            </a:extLst>
          </p:cNvPr>
          <p:cNvSpPr txBox="1">
            <a:spLocks/>
          </p:cNvSpPr>
          <p:nvPr/>
        </p:nvSpPr>
        <p:spPr>
          <a:xfrm>
            <a:off x="228600" y="144756"/>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VGG16</a:t>
            </a:r>
            <a:r>
              <a:rPr lang="en-US" dirty="0"/>
              <a:t> </a:t>
            </a:r>
          </a:p>
        </p:txBody>
      </p:sp>
    </p:spTree>
    <p:extLst>
      <p:ext uri="{BB962C8B-B14F-4D97-AF65-F5344CB8AC3E}">
        <p14:creationId xmlns:p14="http://schemas.microsoft.com/office/powerpoint/2010/main" val="3309248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F5502-52A3-431F-8523-4E4785B516A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FD74082-24DD-4028-8893-CEC53CE8CDBD}"/>
              </a:ext>
            </a:extLst>
          </p:cNvPr>
          <p:cNvSpPr>
            <a:spLocks noGrp="1"/>
          </p:cNvSpPr>
          <p:nvPr>
            <p:ph type="sldNum" sz="quarter" idx="12"/>
          </p:nvPr>
        </p:nvSpPr>
        <p:spPr/>
        <p:txBody>
          <a:bodyPr/>
          <a:lstStyle/>
          <a:p>
            <a:fld id="{294A09A9-5501-47C1-A89A-A340965A2BE2}" type="slidenum">
              <a:rPr lang="en-US" smtClean="0"/>
              <a:t>31</a:t>
            </a:fld>
            <a:endParaRPr lang="en-US" dirty="0"/>
          </a:p>
        </p:txBody>
      </p:sp>
      <p:sp>
        <p:nvSpPr>
          <p:cNvPr id="6" name="Title 1">
            <a:extLst>
              <a:ext uri="{FF2B5EF4-FFF2-40B4-BE49-F238E27FC236}">
                <a16:creationId xmlns:a16="http://schemas.microsoft.com/office/drawing/2014/main" id="{B81E5DCC-FA84-4AE4-ABEF-94ABC0473315}"/>
              </a:ext>
            </a:extLst>
          </p:cNvPr>
          <p:cNvSpPr txBox="1">
            <a:spLocks/>
          </p:cNvSpPr>
          <p:nvPr/>
        </p:nvSpPr>
        <p:spPr>
          <a:xfrm>
            <a:off x="228600" y="144756"/>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VGG16</a:t>
            </a:r>
            <a:r>
              <a:rPr lang="en-US" dirty="0"/>
              <a:t> </a:t>
            </a:r>
          </a:p>
        </p:txBody>
      </p:sp>
      <p:pic>
        <p:nvPicPr>
          <p:cNvPr id="8" name="Picture 7">
            <a:extLst>
              <a:ext uri="{FF2B5EF4-FFF2-40B4-BE49-F238E27FC236}">
                <a16:creationId xmlns:a16="http://schemas.microsoft.com/office/drawing/2014/main" id="{518135DE-9934-4DAF-A601-C6E4D0DDC7B0}"/>
              </a:ext>
            </a:extLst>
          </p:cNvPr>
          <p:cNvPicPr>
            <a:picLocks noChangeAspect="1"/>
          </p:cNvPicPr>
          <p:nvPr/>
        </p:nvPicPr>
        <p:blipFill>
          <a:blip r:embed="rId2"/>
          <a:stretch>
            <a:fillRect/>
          </a:stretch>
        </p:blipFill>
        <p:spPr>
          <a:xfrm>
            <a:off x="1228164" y="1066801"/>
            <a:ext cx="9547412" cy="4478526"/>
          </a:xfrm>
          <a:prstGeom prst="rect">
            <a:avLst/>
          </a:prstGeom>
        </p:spPr>
      </p:pic>
    </p:spTree>
    <p:extLst>
      <p:ext uri="{BB962C8B-B14F-4D97-AF65-F5344CB8AC3E}">
        <p14:creationId xmlns:p14="http://schemas.microsoft.com/office/powerpoint/2010/main" val="2716439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32</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RNN Model</a:t>
            </a:r>
            <a:r>
              <a:rPr lang="en-US" dirty="0"/>
              <a:t> </a:t>
            </a:r>
          </a:p>
        </p:txBody>
      </p:sp>
      <p:sp>
        <p:nvSpPr>
          <p:cNvPr id="7" name="Content Placeholder 3">
            <a:extLst>
              <a:ext uri="{FF2B5EF4-FFF2-40B4-BE49-F238E27FC236}">
                <a16:creationId xmlns:a16="http://schemas.microsoft.com/office/drawing/2014/main" id="{0545EB2D-61FF-4C37-A9C2-F8F11142424C}"/>
              </a:ext>
            </a:extLst>
          </p:cNvPr>
          <p:cNvSpPr txBox="1">
            <a:spLocks/>
          </p:cNvSpPr>
          <p:nvPr/>
        </p:nvSpPr>
        <p:spPr>
          <a:xfrm>
            <a:off x="594360" y="814508"/>
            <a:ext cx="10515600" cy="5399024"/>
          </a:xfrm>
          <a:prstGeom prst="rect">
            <a:avLst/>
          </a:prstGeom>
          <a:solidFill>
            <a:schemeClr val="bg1">
              <a:lumMod val="85000"/>
              <a:alpha val="83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dirty="0">
                <a:latin typeface="Consolas"/>
              </a:rPr>
            </a:br>
            <a:r>
              <a:rPr lang="en-US" sz="2000" dirty="0">
                <a:latin typeface="Consolas"/>
              </a:rPr>
              <a:t>    model = Sequential([</a:t>
            </a:r>
          </a:p>
          <a:p>
            <a:r>
              <a:rPr lang="en-US" sz="2000" dirty="0">
                <a:latin typeface="Consolas"/>
              </a:rPr>
              <a:t>  </a:t>
            </a:r>
            <a:r>
              <a:rPr lang="en-US" sz="2000" dirty="0" err="1">
                <a:latin typeface="Consolas"/>
              </a:rPr>
              <a:t>SimpleRNN</a:t>
            </a:r>
            <a:r>
              <a:rPr lang="en-US" sz="2000" dirty="0">
                <a:latin typeface="Consolas"/>
              </a:rPr>
              <a:t>(64, </a:t>
            </a:r>
            <a:r>
              <a:rPr lang="en-US" sz="2000" dirty="0" err="1">
                <a:latin typeface="Consolas"/>
              </a:rPr>
              <a:t>input_shape</a:t>
            </a:r>
            <a:r>
              <a:rPr lang="en-US" sz="2000" dirty="0">
                <a:latin typeface="Consolas"/>
              </a:rPr>
              <a:t>=(</a:t>
            </a:r>
            <a:r>
              <a:rPr lang="en-US" sz="2000" dirty="0" err="1">
                <a:latin typeface="Consolas"/>
              </a:rPr>
              <a:t>X_train.shape</a:t>
            </a:r>
            <a:r>
              <a:rPr lang="en-US" sz="2000" dirty="0">
                <a:latin typeface="Consolas"/>
              </a:rPr>
              <a:t>[1], </a:t>
            </a:r>
            <a:r>
              <a:rPr lang="en-US" sz="2000" dirty="0" err="1">
                <a:latin typeface="Consolas"/>
              </a:rPr>
              <a:t>X_train.shape</a:t>
            </a:r>
            <a:r>
              <a:rPr lang="en-US" sz="2000" dirty="0">
                <a:latin typeface="Consolas"/>
              </a:rPr>
              <a:t>[2]),          activation='</a:t>
            </a:r>
            <a:r>
              <a:rPr lang="en-US" sz="2000" dirty="0" err="1">
                <a:latin typeface="Consolas"/>
              </a:rPr>
              <a:t>relu</a:t>
            </a:r>
            <a:r>
              <a:rPr lang="en-US" sz="2000" dirty="0">
                <a:latin typeface="Consolas"/>
              </a:rPr>
              <a:t>'),</a:t>
            </a:r>
          </a:p>
          <a:p>
            <a:r>
              <a:rPr lang="en-US" sz="2000" dirty="0">
                <a:latin typeface="Consolas"/>
              </a:rPr>
              <a:t>    Flatten(),</a:t>
            </a:r>
          </a:p>
          <a:p>
            <a:r>
              <a:rPr lang="en-US" sz="2000" dirty="0">
                <a:latin typeface="Consolas"/>
              </a:rPr>
              <a:t>    Dense(3, activation='</a:t>
            </a:r>
            <a:r>
              <a:rPr lang="en-US" sz="2000" dirty="0" err="1">
                <a:latin typeface="Consolas"/>
              </a:rPr>
              <a:t>softmax</a:t>
            </a:r>
            <a:r>
              <a:rPr lang="en-US" sz="2000" dirty="0">
                <a:latin typeface="Consolas"/>
              </a:rPr>
              <a:t>')  # Assuming 3 classes</a:t>
            </a:r>
          </a:p>
          <a:p>
            <a:r>
              <a:rPr lang="en-US" sz="2000" dirty="0">
                <a:latin typeface="Consolas"/>
              </a:rPr>
              <a:t>])</a:t>
            </a:r>
          </a:p>
          <a:p>
            <a:endParaRPr lang="en-US" sz="2000" dirty="0">
              <a:latin typeface="Consolas"/>
            </a:endParaRPr>
          </a:p>
          <a:p>
            <a:r>
              <a:rPr lang="en-US" sz="2000" dirty="0">
                <a:latin typeface="Consolas"/>
              </a:rPr>
              <a:t># Compile the model</a:t>
            </a:r>
          </a:p>
          <a:p>
            <a:r>
              <a:rPr lang="en-US" sz="2000" dirty="0" err="1">
                <a:latin typeface="Consolas"/>
              </a:rPr>
              <a:t>model.compile</a:t>
            </a:r>
            <a:r>
              <a:rPr lang="en-US" sz="2000" dirty="0">
                <a:latin typeface="Consolas"/>
              </a:rPr>
              <a:t>(optimizer='</a:t>
            </a:r>
            <a:r>
              <a:rPr lang="en-US" sz="2000" dirty="0" err="1">
                <a:latin typeface="Consolas"/>
              </a:rPr>
              <a:t>adam</a:t>
            </a:r>
            <a:r>
              <a:rPr lang="en-US" sz="2000" dirty="0">
                <a:latin typeface="Consolas"/>
              </a:rPr>
              <a:t>', loss='</a:t>
            </a:r>
            <a:r>
              <a:rPr lang="en-US" sz="2000" dirty="0" err="1">
                <a:latin typeface="Consolas"/>
              </a:rPr>
              <a:t>categorical_crossentropy</a:t>
            </a:r>
            <a:r>
              <a:rPr lang="en-US" sz="2000" dirty="0">
                <a:latin typeface="Consolas"/>
              </a:rPr>
              <a:t>', metrics=['accuracy'])</a:t>
            </a:r>
          </a:p>
          <a:p>
            <a:endParaRPr lang="en-US" sz="2000" dirty="0"/>
          </a:p>
        </p:txBody>
      </p:sp>
    </p:spTree>
    <p:extLst>
      <p:ext uri="{BB962C8B-B14F-4D97-AF65-F5344CB8AC3E}">
        <p14:creationId xmlns:p14="http://schemas.microsoft.com/office/powerpoint/2010/main" val="2343127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33</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RNN Model</a:t>
            </a:r>
            <a:r>
              <a:rPr lang="en-US" dirty="0"/>
              <a:t> </a:t>
            </a:r>
          </a:p>
        </p:txBody>
      </p:sp>
      <p:pic>
        <p:nvPicPr>
          <p:cNvPr id="6" name="Picture 5">
            <a:extLst>
              <a:ext uri="{FF2B5EF4-FFF2-40B4-BE49-F238E27FC236}">
                <a16:creationId xmlns:a16="http://schemas.microsoft.com/office/drawing/2014/main" id="{3EF0CE42-DC01-48A9-98D2-47D0AFD09B1D}"/>
              </a:ext>
            </a:extLst>
          </p:cNvPr>
          <p:cNvPicPr>
            <a:picLocks noChangeAspect="1"/>
          </p:cNvPicPr>
          <p:nvPr/>
        </p:nvPicPr>
        <p:blipFill>
          <a:blip r:embed="rId2"/>
          <a:stretch>
            <a:fillRect/>
          </a:stretch>
        </p:blipFill>
        <p:spPr>
          <a:xfrm>
            <a:off x="609589" y="685794"/>
            <a:ext cx="10972822" cy="5486411"/>
          </a:xfrm>
          <a:prstGeom prst="rect">
            <a:avLst/>
          </a:prstGeom>
        </p:spPr>
      </p:pic>
    </p:spTree>
    <p:extLst>
      <p:ext uri="{BB962C8B-B14F-4D97-AF65-F5344CB8AC3E}">
        <p14:creationId xmlns:p14="http://schemas.microsoft.com/office/powerpoint/2010/main" val="1197081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34</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RNN Model</a:t>
            </a:r>
            <a:r>
              <a:rPr lang="en-US" dirty="0"/>
              <a:t> </a:t>
            </a:r>
          </a:p>
        </p:txBody>
      </p:sp>
      <p:pic>
        <p:nvPicPr>
          <p:cNvPr id="7" name="Picture 6">
            <a:extLst>
              <a:ext uri="{FF2B5EF4-FFF2-40B4-BE49-F238E27FC236}">
                <a16:creationId xmlns:a16="http://schemas.microsoft.com/office/drawing/2014/main" id="{66E1520D-4979-4027-90AC-B4FA30785758}"/>
              </a:ext>
            </a:extLst>
          </p:cNvPr>
          <p:cNvPicPr>
            <a:picLocks noChangeAspect="1"/>
          </p:cNvPicPr>
          <p:nvPr/>
        </p:nvPicPr>
        <p:blipFill>
          <a:blip r:embed="rId2"/>
          <a:stretch>
            <a:fillRect/>
          </a:stretch>
        </p:blipFill>
        <p:spPr>
          <a:xfrm>
            <a:off x="1219200" y="1138518"/>
            <a:ext cx="9914965" cy="4571999"/>
          </a:xfrm>
          <a:prstGeom prst="rect">
            <a:avLst/>
          </a:prstGeom>
        </p:spPr>
      </p:pic>
    </p:spTree>
    <p:extLst>
      <p:ext uri="{BB962C8B-B14F-4D97-AF65-F5344CB8AC3E}">
        <p14:creationId xmlns:p14="http://schemas.microsoft.com/office/powerpoint/2010/main" val="1125118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35</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Autoencoder</a:t>
            </a:r>
            <a:r>
              <a:rPr lang="en-US" dirty="0"/>
              <a:t> </a:t>
            </a:r>
          </a:p>
        </p:txBody>
      </p:sp>
      <p:sp>
        <p:nvSpPr>
          <p:cNvPr id="5" name="Content Placeholder 3">
            <a:extLst>
              <a:ext uri="{FF2B5EF4-FFF2-40B4-BE49-F238E27FC236}">
                <a16:creationId xmlns:a16="http://schemas.microsoft.com/office/drawing/2014/main" id="{8CCA88F2-85E1-46C6-B907-F2C8151BA303}"/>
              </a:ext>
            </a:extLst>
          </p:cNvPr>
          <p:cNvSpPr txBox="1">
            <a:spLocks/>
          </p:cNvSpPr>
          <p:nvPr/>
        </p:nvSpPr>
        <p:spPr>
          <a:xfrm>
            <a:off x="531607" y="957326"/>
            <a:ext cx="10515600" cy="5399024"/>
          </a:xfrm>
          <a:prstGeom prst="rect">
            <a:avLst/>
          </a:prstGeom>
          <a:solidFill>
            <a:schemeClr val="bg1">
              <a:lumMod val="85000"/>
              <a:alpha val="83000"/>
            </a:schemeClr>
          </a:solidFill>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a:rPr>
              <a:t>   def </a:t>
            </a:r>
            <a:r>
              <a:rPr lang="en-US" sz="2000" dirty="0" err="1">
                <a:latin typeface="Consolas"/>
              </a:rPr>
              <a:t>build_autoencoder</a:t>
            </a:r>
            <a:r>
              <a:rPr lang="en-US" sz="2000" dirty="0">
                <a:latin typeface="Consolas"/>
              </a:rPr>
              <a:t>(</a:t>
            </a:r>
            <a:r>
              <a:rPr lang="en-US" sz="2000" dirty="0" err="1">
                <a:latin typeface="Consolas"/>
              </a:rPr>
              <a:t>input_shape</a:t>
            </a:r>
            <a:r>
              <a:rPr lang="en-US" sz="2000" dirty="0">
                <a:latin typeface="Consolas"/>
              </a:rPr>
              <a:t>):</a:t>
            </a:r>
          </a:p>
          <a:p>
            <a:r>
              <a:rPr lang="en-US" sz="2000" dirty="0">
                <a:latin typeface="Consolas"/>
              </a:rPr>
              <a:t>    inputs = Input(shape=</a:t>
            </a:r>
            <a:r>
              <a:rPr lang="en-US" sz="2000" dirty="0" err="1">
                <a:latin typeface="Consolas"/>
              </a:rPr>
              <a:t>input_shape</a:t>
            </a:r>
            <a:r>
              <a:rPr lang="en-US" sz="2000" dirty="0">
                <a:latin typeface="Consolas"/>
              </a:rPr>
              <a:t>)</a:t>
            </a:r>
          </a:p>
          <a:p>
            <a:r>
              <a:rPr lang="en-US" sz="2000" dirty="0">
                <a:latin typeface="Consolas"/>
              </a:rPr>
              <a:t>    x = Conv2D(64, 3, activation='</a:t>
            </a:r>
            <a:r>
              <a:rPr lang="en-US" sz="2000" dirty="0" err="1">
                <a:latin typeface="Consolas"/>
              </a:rPr>
              <a:t>relu</a:t>
            </a:r>
            <a:r>
              <a:rPr lang="en-US" sz="2000" dirty="0">
                <a:latin typeface="Consolas"/>
              </a:rPr>
              <a:t>', padding='same')(inputs)</a:t>
            </a:r>
          </a:p>
          <a:p>
            <a:r>
              <a:rPr lang="en-US" sz="2000" dirty="0">
                <a:latin typeface="Consolas"/>
              </a:rPr>
              <a:t>    x = Conv2D(64, 3, activation='</a:t>
            </a:r>
            <a:r>
              <a:rPr lang="en-US" sz="2000" dirty="0" err="1">
                <a:latin typeface="Consolas"/>
              </a:rPr>
              <a:t>relu</a:t>
            </a:r>
            <a:r>
              <a:rPr lang="en-US" sz="2000" dirty="0">
                <a:latin typeface="Consolas"/>
              </a:rPr>
              <a:t>', padding='same')(x)</a:t>
            </a:r>
          </a:p>
          <a:p>
            <a:r>
              <a:rPr lang="en-US" sz="2000" dirty="0">
                <a:latin typeface="Consolas"/>
              </a:rPr>
              <a:t>    encoded = Conv2D(32, 3, activation='</a:t>
            </a:r>
            <a:r>
              <a:rPr lang="en-US" sz="2000" dirty="0" err="1">
                <a:latin typeface="Consolas"/>
              </a:rPr>
              <a:t>relu</a:t>
            </a:r>
            <a:r>
              <a:rPr lang="en-US" sz="2000" dirty="0">
                <a:latin typeface="Consolas"/>
              </a:rPr>
              <a:t>', padding='same')(x)</a:t>
            </a:r>
          </a:p>
          <a:p>
            <a:r>
              <a:rPr lang="en-US" sz="2000" dirty="0">
                <a:latin typeface="Consolas"/>
              </a:rPr>
              <a:t>    </a:t>
            </a:r>
          </a:p>
          <a:p>
            <a:r>
              <a:rPr lang="en-US" sz="2000" dirty="0">
                <a:latin typeface="Consolas"/>
              </a:rPr>
              <a:t>    # Decoder</a:t>
            </a:r>
          </a:p>
          <a:p>
            <a:r>
              <a:rPr lang="en-US" sz="2000" dirty="0">
                <a:latin typeface="Consolas"/>
              </a:rPr>
              <a:t>    x = Conv2D(32, 3, activation='</a:t>
            </a:r>
            <a:r>
              <a:rPr lang="en-US" sz="2000" dirty="0" err="1">
                <a:latin typeface="Consolas"/>
              </a:rPr>
              <a:t>relu</a:t>
            </a:r>
            <a:r>
              <a:rPr lang="en-US" sz="2000" dirty="0">
                <a:latin typeface="Consolas"/>
              </a:rPr>
              <a:t>', padding='same')(encoded)</a:t>
            </a:r>
          </a:p>
          <a:p>
            <a:r>
              <a:rPr lang="en-US" sz="2000" dirty="0">
                <a:latin typeface="Consolas"/>
              </a:rPr>
              <a:t>    x = Conv2D(64, 3, activation='</a:t>
            </a:r>
            <a:r>
              <a:rPr lang="en-US" sz="2000" dirty="0" err="1">
                <a:latin typeface="Consolas"/>
              </a:rPr>
              <a:t>relu</a:t>
            </a:r>
            <a:r>
              <a:rPr lang="en-US" sz="2000" dirty="0">
                <a:latin typeface="Consolas"/>
              </a:rPr>
              <a:t>', padding='same')(x)</a:t>
            </a:r>
          </a:p>
          <a:p>
            <a:r>
              <a:rPr lang="en-US" sz="2000" dirty="0">
                <a:latin typeface="Consolas"/>
              </a:rPr>
              <a:t>    decoded = Conv2D(3, 3, activation='sigmoid', padding='same')(x) </a:t>
            </a:r>
          </a:p>
          <a:p>
            <a:r>
              <a:rPr lang="en-US" sz="2000" dirty="0">
                <a:latin typeface="Consolas"/>
              </a:rPr>
              <a:t>   # Output image has 3 channels (RGB)</a:t>
            </a:r>
          </a:p>
          <a:p>
            <a:r>
              <a:rPr lang="en-US" sz="2000" dirty="0">
                <a:latin typeface="Consolas"/>
              </a:rPr>
              <a:t>    </a:t>
            </a:r>
          </a:p>
          <a:p>
            <a:r>
              <a:rPr lang="en-US" sz="2000" dirty="0">
                <a:latin typeface="Consolas"/>
              </a:rPr>
              <a:t>    model = Model(inputs, decoded)</a:t>
            </a:r>
          </a:p>
          <a:p>
            <a:r>
              <a:rPr lang="en-US" sz="2000" dirty="0">
                <a:latin typeface="Consolas"/>
              </a:rPr>
              <a:t>    return model</a:t>
            </a:r>
            <a:endParaRPr lang="en-US" sz="2000" dirty="0"/>
          </a:p>
        </p:txBody>
      </p:sp>
    </p:spTree>
    <p:extLst>
      <p:ext uri="{BB962C8B-B14F-4D97-AF65-F5344CB8AC3E}">
        <p14:creationId xmlns:p14="http://schemas.microsoft.com/office/powerpoint/2010/main" val="3402915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36</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Autoencoder</a:t>
            </a:r>
            <a:r>
              <a:rPr lang="en-US" dirty="0"/>
              <a:t> </a:t>
            </a:r>
          </a:p>
        </p:txBody>
      </p:sp>
      <p:pic>
        <p:nvPicPr>
          <p:cNvPr id="7" name="Picture 6">
            <a:extLst>
              <a:ext uri="{FF2B5EF4-FFF2-40B4-BE49-F238E27FC236}">
                <a16:creationId xmlns:a16="http://schemas.microsoft.com/office/drawing/2014/main" id="{D2F693E7-CBC8-4575-BF13-D9366896660F}"/>
              </a:ext>
            </a:extLst>
          </p:cNvPr>
          <p:cNvPicPr>
            <a:picLocks noChangeAspect="1"/>
          </p:cNvPicPr>
          <p:nvPr/>
        </p:nvPicPr>
        <p:blipFill>
          <a:blip r:embed="rId2"/>
          <a:stretch>
            <a:fillRect/>
          </a:stretch>
        </p:blipFill>
        <p:spPr>
          <a:xfrm>
            <a:off x="2367299" y="761878"/>
            <a:ext cx="6687054" cy="4670856"/>
          </a:xfrm>
          <a:prstGeom prst="rect">
            <a:avLst/>
          </a:prstGeom>
        </p:spPr>
      </p:pic>
    </p:spTree>
    <p:extLst>
      <p:ext uri="{BB962C8B-B14F-4D97-AF65-F5344CB8AC3E}">
        <p14:creationId xmlns:p14="http://schemas.microsoft.com/office/powerpoint/2010/main" val="1357827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37</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0"/>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Autoencoder</a:t>
            </a:r>
            <a:r>
              <a:rPr lang="en-US" dirty="0"/>
              <a:t> </a:t>
            </a:r>
          </a:p>
        </p:txBody>
      </p:sp>
      <p:pic>
        <p:nvPicPr>
          <p:cNvPr id="6" name="Picture 5">
            <a:extLst>
              <a:ext uri="{FF2B5EF4-FFF2-40B4-BE49-F238E27FC236}">
                <a16:creationId xmlns:a16="http://schemas.microsoft.com/office/drawing/2014/main" id="{84C99CA5-80C6-4919-A3DB-4D5CCBD32F94}"/>
              </a:ext>
            </a:extLst>
          </p:cNvPr>
          <p:cNvPicPr>
            <a:picLocks noChangeAspect="1"/>
          </p:cNvPicPr>
          <p:nvPr/>
        </p:nvPicPr>
        <p:blipFill>
          <a:blip r:embed="rId2"/>
          <a:stretch>
            <a:fillRect/>
          </a:stretch>
        </p:blipFill>
        <p:spPr>
          <a:xfrm>
            <a:off x="1164583" y="1476293"/>
            <a:ext cx="4465252" cy="4465252"/>
          </a:xfrm>
          <a:prstGeom prst="rect">
            <a:avLst/>
          </a:prstGeom>
        </p:spPr>
      </p:pic>
      <p:sp>
        <p:nvSpPr>
          <p:cNvPr id="8" name="Title 1">
            <a:extLst>
              <a:ext uri="{FF2B5EF4-FFF2-40B4-BE49-F238E27FC236}">
                <a16:creationId xmlns:a16="http://schemas.microsoft.com/office/drawing/2014/main" id="{9DC005E9-6725-41B5-A51D-486DBA713325}"/>
              </a:ext>
            </a:extLst>
          </p:cNvPr>
          <p:cNvSpPr txBox="1">
            <a:spLocks/>
          </p:cNvSpPr>
          <p:nvPr/>
        </p:nvSpPr>
        <p:spPr>
          <a:xfrm>
            <a:off x="2435615" y="637717"/>
            <a:ext cx="2970103"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Input</a:t>
            </a:r>
            <a:r>
              <a:rPr lang="en-US" dirty="0"/>
              <a:t> </a:t>
            </a:r>
          </a:p>
        </p:txBody>
      </p:sp>
      <p:sp>
        <p:nvSpPr>
          <p:cNvPr id="10" name="Title 1">
            <a:extLst>
              <a:ext uri="{FF2B5EF4-FFF2-40B4-BE49-F238E27FC236}">
                <a16:creationId xmlns:a16="http://schemas.microsoft.com/office/drawing/2014/main" id="{57928D0D-C225-4B1E-8F0E-1539F03FAD15}"/>
              </a:ext>
            </a:extLst>
          </p:cNvPr>
          <p:cNvSpPr txBox="1">
            <a:spLocks/>
          </p:cNvSpPr>
          <p:nvPr/>
        </p:nvSpPr>
        <p:spPr>
          <a:xfrm>
            <a:off x="8441968" y="512211"/>
            <a:ext cx="2970103"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Output</a:t>
            </a:r>
            <a:r>
              <a:rPr lang="en-US" dirty="0"/>
              <a:t> </a:t>
            </a:r>
          </a:p>
        </p:txBody>
      </p:sp>
      <p:pic>
        <p:nvPicPr>
          <p:cNvPr id="15" name="Picture 14">
            <a:extLst>
              <a:ext uri="{FF2B5EF4-FFF2-40B4-BE49-F238E27FC236}">
                <a16:creationId xmlns:a16="http://schemas.microsoft.com/office/drawing/2014/main" id="{D4D3E24E-DA7E-4735-A253-C6200FBB2F05}"/>
              </a:ext>
            </a:extLst>
          </p:cNvPr>
          <p:cNvPicPr>
            <a:picLocks noChangeAspect="1"/>
          </p:cNvPicPr>
          <p:nvPr/>
        </p:nvPicPr>
        <p:blipFill>
          <a:blip r:embed="rId3"/>
          <a:stretch>
            <a:fillRect/>
          </a:stretch>
        </p:blipFill>
        <p:spPr>
          <a:xfrm>
            <a:off x="6913044" y="1413955"/>
            <a:ext cx="4589927" cy="4589927"/>
          </a:xfrm>
          <a:prstGeom prst="rect">
            <a:avLst/>
          </a:prstGeom>
        </p:spPr>
      </p:pic>
    </p:spTree>
    <p:extLst>
      <p:ext uri="{BB962C8B-B14F-4D97-AF65-F5344CB8AC3E}">
        <p14:creationId xmlns:p14="http://schemas.microsoft.com/office/powerpoint/2010/main" val="2496034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38</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0"/>
            <a:ext cx="5024975" cy="717193"/>
          </a:xfrm>
          <a:prstGeom prst="rect">
            <a:avLst/>
          </a:prstGeom>
        </p:spPr>
        <p:txBody>
          <a:bodyPr>
            <a:normAutofit fontScale="90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Autoencoder</a:t>
            </a:r>
            <a:r>
              <a:rPr lang="en-US" dirty="0"/>
              <a:t> </a:t>
            </a:r>
          </a:p>
        </p:txBody>
      </p:sp>
      <p:pic>
        <p:nvPicPr>
          <p:cNvPr id="7" name="Picture 6">
            <a:extLst>
              <a:ext uri="{FF2B5EF4-FFF2-40B4-BE49-F238E27FC236}">
                <a16:creationId xmlns:a16="http://schemas.microsoft.com/office/drawing/2014/main" id="{C41D0446-0FE5-4BB1-80B1-DE2BB8BAD9D9}"/>
              </a:ext>
            </a:extLst>
          </p:cNvPr>
          <p:cNvPicPr>
            <a:picLocks noChangeAspect="1"/>
          </p:cNvPicPr>
          <p:nvPr/>
        </p:nvPicPr>
        <p:blipFill>
          <a:blip r:embed="rId2"/>
          <a:stretch>
            <a:fillRect/>
          </a:stretch>
        </p:blipFill>
        <p:spPr>
          <a:xfrm>
            <a:off x="1281954" y="1133357"/>
            <a:ext cx="9681882" cy="4899890"/>
          </a:xfrm>
          <a:prstGeom prst="rect">
            <a:avLst/>
          </a:prstGeom>
        </p:spPr>
      </p:pic>
    </p:spTree>
    <p:extLst>
      <p:ext uri="{BB962C8B-B14F-4D97-AF65-F5344CB8AC3E}">
        <p14:creationId xmlns:p14="http://schemas.microsoft.com/office/powerpoint/2010/main" val="3903955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39</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75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Denoise autoencoder</a:t>
            </a:r>
            <a:r>
              <a:rPr lang="en-US" dirty="0"/>
              <a:t> </a:t>
            </a:r>
          </a:p>
        </p:txBody>
      </p:sp>
      <p:sp>
        <p:nvSpPr>
          <p:cNvPr id="6" name="Rectangle 1">
            <a:extLst>
              <a:ext uri="{FF2B5EF4-FFF2-40B4-BE49-F238E27FC236}">
                <a16:creationId xmlns:a16="http://schemas.microsoft.com/office/drawing/2014/main" id="{6A228AE8-D726-42A9-AE88-F7C3DFB7A70F}"/>
              </a:ext>
            </a:extLst>
          </p:cNvPr>
          <p:cNvSpPr>
            <a:spLocks noChangeArrowheads="1"/>
          </p:cNvSpPr>
          <p:nvPr/>
        </p:nvSpPr>
        <p:spPr bwMode="auto">
          <a:xfrm>
            <a:off x="1065306" y="868888"/>
            <a:ext cx="8806330" cy="3539430"/>
          </a:xfrm>
          <a:prstGeom prst="rect">
            <a:avLst/>
          </a:prstGeom>
          <a:solidFill>
            <a:schemeClr val="bg1">
              <a:lumMod val="85000"/>
              <a:alpha val="84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def </a:t>
            </a:r>
            <a:r>
              <a:rPr kumimoji="0" lang="en-US" altLang="en-US" sz="1600" b="0" i="0" u="none" strike="noStrike" cap="none" normalizeH="0" baseline="0" dirty="0" err="1">
                <a:ln>
                  <a:noFill/>
                </a:ln>
                <a:solidFill>
                  <a:srgbClr val="080808"/>
                </a:solidFill>
                <a:effectLst/>
                <a:latin typeface="Arial Unicode MS"/>
              </a:rPr>
              <a:t>build_denoising_autoencoder</a:t>
            </a:r>
            <a:r>
              <a:rPr kumimoji="0" lang="en-US" altLang="en-US" sz="1600" b="0" i="0" u="none" strike="noStrike" cap="none" normalizeH="0" baseline="0" dirty="0">
                <a:ln>
                  <a:noFill/>
                </a:ln>
                <a:solidFill>
                  <a:srgbClr val="080808"/>
                </a:solidFill>
                <a:effectLst/>
                <a:latin typeface="Arial Unicode MS"/>
              </a:rPr>
              <a:t>(</a:t>
            </a:r>
            <a:r>
              <a:rPr kumimoji="0" lang="en-US" altLang="en-US" sz="1600" b="0" i="0" u="none" strike="noStrike" cap="none" normalizeH="0" baseline="0" dirty="0" err="1">
                <a:ln>
                  <a:noFill/>
                </a:ln>
                <a:solidFill>
                  <a:srgbClr val="080808"/>
                </a:solidFill>
                <a:effectLst/>
                <a:latin typeface="Arial Unicode MS"/>
              </a:rPr>
              <a:t>input_shape</a:t>
            </a:r>
            <a:r>
              <a:rPr kumimoji="0" lang="en-US" altLang="en-US" sz="1600" b="0" i="0" u="none" strike="noStrike" cap="none" normalizeH="0" baseline="0" dirty="0">
                <a:ln>
                  <a:noFill/>
                </a:ln>
                <a:solidFill>
                  <a:srgbClr val="080808"/>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inputs = Input(shape=</a:t>
            </a:r>
            <a:r>
              <a:rPr kumimoji="0" lang="en-US" altLang="en-US" sz="1600" b="0" i="0" u="none" strike="noStrike" cap="none" normalizeH="0" baseline="0" dirty="0" err="1">
                <a:ln>
                  <a:noFill/>
                </a:ln>
                <a:solidFill>
                  <a:srgbClr val="080808"/>
                </a:solidFill>
                <a:effectLst/>
                <a:latin typeface="Arial Unicode MS"/>
              </a:rPr>
              <a:t>input_shape</a:t>
            </a:r>
            <a:r>
              <a:rPr kumimoji="0" lang="en-US" altLang="en-US" sz="1600" b="0" i="0" u="none" strike="noStrike" cap="none" normalizeH="0" baseline="0" dirty="0">
                <a:ln>
                  <a:noFill/>
                </a:ln>
                <a:solidFill>
                  <a:srgbClr val="080808"/>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x = Conv2D(64, 3, activation='</a:t>
            </a:r>
            <a:r>
              <a:rPr kumimoji="0" lang="en-US" altLang="en-US" sz="1600" b="0" i="0" u="none" strike="noStrike" cap="none" normalizeH="0" baseline="0" dirty="0" err="1">
                <a:ln>
                  <a:noFill/>
                </a:ln>
                <a:solidFill>
                  <a:srgbClr val="080808"/>
                </a:solidFill>
                <a:effectLst/>
                <a:latin typeface="Arial Unicode MS"/>
              </a:rPr>
              <a:t>relu</a:t>
            </a:r>
            <a:r>
              <a:rPr kumimoji="0" lang="en-US" altLang="en-US" sz="1600" b="0" i="0" u="none" strike="noStrike" cap="none" normalizeH="0" baseline="0" dirty="0">
                <a:ln>
                  <a:noFill/>
                </a:ln>
                <a:solidFill>
                  <a:srgbClr val="080808"/>
                </a:solidFill>
                <a:effectLst/>
                <a:latin typeface="Arial Unicode MS"/>
              </a:rPr>
              <a:t>', padding='same')(inputs)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x = Conv2D(64, 3, activation='</a:t>
            </a:r>
            <a:r>
              <a:rPr kumimoji="0" lang="en-US" altLang="en-US" sz="1600" b="0" i="0" u="none" strike="noStrike" cap="none" normalizeH="0" baseline="0" dirty="0" err="1">
                <a:ln>
                  <a:noFill/>
                </a:ln>
                <a:solidFill>
                  <a:srgbClr val="080808"/>
                </a:solidFill>
                <a:effectLst/>
                <a:latin typeface="Arial Unicode MS"/>
              </a:rPr>
              <a:t>relu</a:t>
            </a:r>
            <a:r>
              <a:rPr kumimoji="0" lang="en-US" altLang="en-US" sz="1600" b="0" i="0" u="none" strike="noStrike" cap="none" normalizeH="0" baseline="0" dirty="0">
                <a:ln>
                  <a:noFill/>
                </a:ln>
                <a:solidFill>
                  <a:srgbClr val="080808"/>
                </a:solidFill>
                <a:effectLst/>
                <a:latin typeface="Arial Unicode MS"/>
              </a:rPr>
              <a:t>', padding='same')(x)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encoded = Conv2D(32, 3, activation='</a:t>
            </a:r>
            <a:r>
              <a:rPr kumimoji="0" lang="en-US" altLang="en-US" sz="1600" b="0" i="0" u="none" strike="noStrike" cap="none" normalizeH="0" baseline="0" dirty="0" err="1">
                <a:ln>
                  <a:noFill/>
                </a:ln>
                <a:solidFill>
                  <a:srgbClr val="080808"/>
                </a:solidFill>
                <a:effectLst/>
                <a:latin typeface="Arial Unicode MS"/>
              </a:rPr>
              <a:t>relu</a:t>
            </a:r>
            <a:r>
              <a:rPr kumimoji="0" lang="en-US" altLang="en-US" sz="1600" b="0" i="0" u="none" strike="noStrike" cap="none" normalizeH="0" baseline="0" dirty="0">
                <a:ln>
                  <a:noFill/>
                </a:ln>
                <a:solidFill>
                  <a:srgbClr val="080808"/>
                </a:solidFill>
                <a:effectLst/>
                <a:latin typeface="Arial Unicode MS"/>
              </a:rPr>
              <a:t>', padding='same')(x)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 Decoder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x = Conv2D(32, 3, activation='</a:t>
            </a:r>
            <a:r>
              <a:rPr kumimoji="0" lang="en-US" altLang="en-US" sz="1600" b="0" i="0" u="none" strike="noStrike" cap="none" normalizeH="0" baseline="0" dirty="0" err="1">
                <a:ln>
                  <a:noFill/>
                </a:ln>
                <a:solidFill>
                  <a:srgbClr val="080808"/>
                </a:solidFill>
                <a:effectLst/>
                <a:latin typeface="Arial Unicode MS"/>
              </a:rPr>
              <a:t>relu</a:t>
            </a:r>
            <a:r>
              <a:rPr kumimoji="0" lang="en-US" altLang="en-US" sz="1600" b="0" i="0" u="none" strike="noStrike" cap="none" normalizeH="0" baseline="0" dirty="0">
                <a:ln>
                  <a:noFill/>
                </a:ln>
                <a:solidFill>
                  <a:srgbClr val="080808"/>
                </a:solidFill>
                <a:effectLst/>
                <a:latin typeface="Arial Unicode MS"/>
              </a:rPr>
              <a:t>', padding='same')(encoded)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x = Conv2D(64, 3, activation='</a:t>
            </a:r>
            <a:r>
              <a:rPr kumimoji="0" lang="en-US" altLang="en-US" sz="1600" b="0" i="0" u="none" strike="noStrike" cap="none" normalizeH="0" baseline="0" dirty="0" err="1">
                <a:ln>
                  <a:noFill/>
                </a:ln>
                <a:solidFill>
                  <a:srgbClr val="080808"/>
                </a:solidFill>
                <a:effectLst/>
                <a:latin typeface="Arial Unicode MS"/>
              </a:rPr>
              <a:t>relu</a:t>
            </a:r>
            <a:r>
              <a:rPr kumimoji="0" lang="en-US" altLang="en-US" sz="1600" b="0" i="0" u="none" strike="noStrike" cap="none" normalizeH="0" baseline="0" dirty="0">
                <a:ln>
                  <a:noFill/>
                </a:ln>
                <a:solidFill>
                  <a:srgbClr val="080808"/>
                </a:solidFill>
                <a:effectLst/>
                <a:latin typeface="Arial Unicode MS"/>
              </a:rPr>
              <a:t>', padding='same')(x)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decoded = Conv2D(3, 3, activation='sigmoid', padding='same')(x)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80808"/>
                </a:solidFill>
                <a:latin typeface="Arial Unicode MS"/>
              </a:rPr>
              <a:t>   </a:t>
            </a:r>
            <a:r>
              <a:rPr kumimoji="0" lang="en-US" altLang="en-US" sz="1600" b="0" i="0" u="none" strike="noStrike" cap="none" normalizeH="0" baseline="0" dirty="0">
                <a:ln>
                  <a:noFill/>
                </a:ln>
                <a:solidFill>
                  <a:srgbClr val="080808"/>
                </a:solidFill>
                <a:effectLst/>
                <a:latin typeface="Arial Unicode MS"/>
              </a:rPr>
              <a:t># Output image has 3 channels (RGB)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model = Model(inputs, decoded)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80808"/>
                </a:solidFill>
                <a:effectLst/>
                <a:latin typeface="Arial Unicode MS"/>
              </a:rPr>
              <a:t>    return model</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273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E82326-E1EB-45D1-A9C7-28AA8367DC88}"/>
              </a:ext>
            </a:extLst>
          </p:cNvPr>
          <p:cNvSpPr>
            <a:spLocks noGrp="1"/>
          </p:cNvSpPr>
          <p:nvPr>
            <p:ph type="ftr" sz="quarter" idx="11"/>
          </p:nvPr>
        </p:nvSpPr>
        <p:spPr/>
        <p:txBody>
          <a:bodyPr/>
          <a:lstStyle/>
          <a:p>
            <a:r>
              <a:rPr lang="en-US" dirty="0"/>
              <a:t>Plant leaf recognition</a:t>
            </a:r>
          </a:p>
        </p:txBody>
      </p:sp>
      <p:sp>
        <p:nvSpPr>
          <p:cNvPr id="3" name="Slide Number Placeholder 2">
            <a:extLst>
              <a:ext uri="{FF2B5EF4-FFF2-40B4-BE49-F238E27FC236}">
                <a16:creationId xmlns:a16="http://schemas.microsoft.com/office/drawing/2014/main" id="{2DC2C8CE-F58B-4084-A6A5-0C3F6CF4E828}"/>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7" name="TextBox 6">
            <a:extLst>
              <a:ext uri="{FF2B5EF4-FFF2-40B4-BE49-F238E27FC236}">
                <a16:creationId xmlns:a16="http://schemas.microsoft.com/office/drawing/2014/main" id="{F9AA744C-694C-48CA-92D8-C1DDB0D66760}"/>
              </a:ext>
            </a:extLst>
          </p:cNvPr>
          <p:cNvSpPr txBox="1"/>
          <p:nvPr/>
        </p:nvSpPr>
        <p:spPr>
          <a:xfrm>
            <a:off x="2286000" y="5384408"/>
            <a:ext cx="2772767" cy="646331"/>
          </a:xfrm>
          <a:prstGeom prst="rect">
            <a:avLst/>
          </a:prstGeom>
          <a:noFill/>
        </p:spPr>
        <p:txBody>
          <a:bodyPr wrap="square" rtlCol="0">
            <a:spAutoFit/>
          </a:bodyPr>
          <a:lstStyle/>
          <a:p>
            <a:r>
              <a:rPr lang="en-IN" dirty="0"/>
              <a:t>Total images count after preprocessing : 27,970</a:t>
            </a:r>
          </a:p>
        </p:txBody>
      </p:sp>
      <p:sp>
        <p:nvSpPr>
          <p:cNvPr id="10" name="TextBox 9">
            <a:extLst>
              <a:ext uri="{FF2B5EF4-FFF2-40B4-BE49-F238E27FC236}">
                <a16:creationId xmlns:a16="http://schemas.microsoft.com/office/drawing/2014/main" id="{E4F323AB-41D2-46BB-99D9-B52159B81D89}"/>
              </a:ext>
            </a:extLst>
          </p:cNvPr>
          <p:cNvSpPr txBox="1"/>
          <p:nvPr/>
        </p:nvSpPr>
        <p:spPr>
          <a:xfrm>
            <a:off x="6221984" y="5384407"/>
            <a:ext cx="3511296" cy="646331"/>
          </a:xfrm>
          <a:prstGeom prst="rect">
            <a:avLst/>
          </a:prstGeom>
          <a:noFill/>
        </p:spPr>
        <p:txBody>
          <a:bodyPr wrap="square" rtlCol="0">
            <a:spAutoFit/>
          </a:bodyPr>
          <a:lstStyle/>
          <a:p>
            <a:r>
              <a:rPr lang="en-IN" dirty="0"/>
              <a:t>Data set size decreased from 7GB to 250MB</a:t>
            </a:r>
          </a:p>
        </p:txBody>
      </p:sp>
      <p:pic>
        <p:nvPicPr>
          <p:cNvPr id="5" name="Picture 4">
            <a:extLst>
              <a:ext uri="{FF2B5EF4-FFF2-40B4-BE49-F238E27FC236}">
                <a16:creationId xmlns:a16="http://schemas.microsoft.com/office/drawing/2014/main" id="{ACFBF328-4D9E-4541-863F-0A417A2706E5}"/>
              </a:ext>
            </a:extLst>
          </p:cNvPr>
          <p:cNvPicPr>
            <a:picLocks noChangeAspect="1"/>
          </p:cNvPicPr>
          <p:nvPr/>
        </p:nvPicPr>
        <p:blipFill>
          <a:blip r:embed="rId2"/>
          <a:stretch>
            <a:fillRect/>
          </a:stretch>
        </p:blipFill>
        <p:spPr>
          <a:xfrm>
            <a:off x="6445625" y="827261"/>
            <a:ext cx="4930587" cy="4335748"/>
          </a:xfrm>
          <a:prstGeom prst="rect">
            <a:avLst/>
          </a:prstGeom>
        </p:spPr>
      </p:pic>
      <p:pic>
        <p:nvPicPr>
          <p:cNvPr id="9" name="Picture 8">
            <a:extLst>
              <a:ext uri="{FF2B5EF4-FFF2-40B4-BE49-F238E27FC236}">
                <a16:creationId xmlns:a16="http://schemas.microsoft.com/office/drawing/2014/main" id="{23A1239C-60DD-457A-99B5-BB1F207A4A94}"/>
              </a:ext>
            </a:extLst>
          </p:cNvPr>
          <p:cNvPicPr>
            <a:picLocks noChangeAspect="1"/>
          </p:cNvPicPr>
          <p:nvPr/>
        </p:nvPicPr>
        <p:blipFill>
          <a:blip r:embed="rId3"/>
          <a:stretch>
            <a:fillRect/>
          </a:stretch>
        </p:blipFill>
        <p:spPr>
          <a:xfrm>
            <a:off x="602877" y="827261"/>
            <a:ext cx="5143500" cy="4318940"/>
          </a:xfrm>
          <a:prstGeom prst="rect">
            <a:avLst/>
          </a:prstGeom>
        </p:spPr>
      </p:pic>
    </p:spTree>
    <p:extLst>
      <p:ext uri="{BB962C8B-B14F-4D97-AF65-F5344CB8AC3E}">
        <p14:creationId xmlns:p14="http://schemas.microsoft.com/office/powerpoint/2010/main" val="2508693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40</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75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Denoise autoencoder</a:t>
            </a:r>
            <a:r>
              <a:rPr lang="en-US" dirty="0"/>
              <a:t> </a:t>
            </a:r>
          </a:p>
        </p:txBody>
      </p:sp>
      <p:pic>
        <p:nvPicPr>
          <p:cNvPr id="7" name="Picture 6">
            <a:extLst>
              <a:ext uri="{FF2B5EF4-FFF2-40B4-BE49-F238E27FC236}">
                <a16:creationId xmlns:a16="http://schemas.microsoft.com/office/drawing/2014/main" id="{72AAF282-0A96-4582-90FC-E83771E557D7}"/>
              </a:ext>
            </a:extLst>
          </p:cNvPr>
          <p:cNvPicPr>
            <a:picLocks noChangeAspect="1"/>
          </p:cNvPicPr>
          <p:nvPr/>
        </p:nvPicPr>
        <p:blipFill>
          <a:blip r:embed="rId2"/>
          <a:stretch>
            <a:fillRect/>
          </a:stretch>
        </p:blipFill>
        <p:spPr>
          <a:xfrm>
            <a:off x="2033362" y="815137"/>
            <a:ext cx="7460262" cy="5124313"/>
          </a:xfrm>
          <a:prstGeom prst="rect">
            <a:avLst/>
          </a:prstGeom>
        </p:spPr>
      </p:pic>
    </p:spTree>
    <p:extLst>
      <p:ext uri="{BB962C8B-B14F-4D97-AF65-F5344CB8AC3E}">
        <p14:creationId xmlns:p14="http://schemas.microsoft.com/office/powerpoint/2010/main" val="3389821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41</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75000" lnSpcReduction="2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a:latin typeface="Arial Black" panose="020B0A04020102020204" pitchFamily="34" charset="0"/>
              </a:rPr>
              <a:t>Denoise autoencoder</a:t>
            </a:r>
            <a:r>
              <a:rPr lang="en-US" dirty="0"/>
              <a:t> </a:t>
            </a:r>
          </a:p>
        </p:txBody>
      </p:sp>
      <p:pic>
        <p:nvPicPr>
          <p:cNvPr id="6" name="Picture 5">
            <a:extLst>
              <a:ext uri="{FF2B5EF4-FFF2-40B4-BE49-F238E27FC236}">
                <a16:creationId xmlns:a16="http://schemas.microsoft.com/office/drawing/2014/main" id="{53EF6CF6-E87B-4CD6-98C5-48CB7797484B}"/>
              </a:ext>
            </a:extLst>
          </p:cNvPr>
          <p:cNvPicPr>
            <a:picLocks noChangeAspect="1"/>
          </p:cNvPicPr>
          <p:nvPr/>
        </p:nvPicPr>
        <p:blipFill>
          <a:blip r:embed="rId2"/>
          <a:stretch>
            <a:fillRect/>
          </a:stretch>
        </p:blipFill>
        <p:spPr>
          <a:xfrm>
            <a:off x="2716305" y="762001"/>
            <a:ext cx="7700682" cy="4912658"/>
          </a:xfrm>
          <a:prstGeom prst="rect">
            <a:avLst/>
          </a:prstGeom>
        </p:spPr>
      </p:pic>
    </p:spTree>
    <p:extLst>
      <p:ext uri="{BB962C8B-B14F-4D97-AF65-F5344CB8AC3E}">
        <p14:creationId xmlns:p14="http://schemas.microsoft.com/office/powerpoint/2010/main" val="3735362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42</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82500" lnSpcReduction="1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err="1">
                <a:latin typeface="Arial Black" panose="020B0A04020102020204" pitchFamily="34" charset="0"/>
              </a:rPr>
              <a:t>Autoenoder</a:t>
            </a:r>
            <a:r>
              <a:rPr lang="en-US" sz="4000" dirty="0">
                <a:latin typeface="Arial Black" panose="020B0A04020102020204" pitchFamily="34" charset="0"/>
              </a:rPr>
              <a:t> +Resnet</a:t>
            </a:r>
            <a:r>
              <a:rPr lang="en-US" dirty="0"/>
              <a:t> </a:t>
            </a:r>
          </a:p>
        </p:txBody>
      </p:sp>
      <p:sp>
        <p:nvSpPr>
          <p:cNvPr id="9" name="Content Placeholder 3">
            <a:extLst>
              <a:ext uri="{FF2B5EF4-FFF2-40B4-BE49-F238E27FC236}">
                <a16:creationId xmlns:a16="http://schemas.microsoft.com/office/drawing/2014/main" id="{07ECD4E9-076D-4048-8D06-1FA2C515B22A}"/>
              </a:ext>
            </a:extLst>
          </p:cNvPr>
          <p:cNvSpPr txBox="1">
            <a:spLocks/>
          </p:cNvSpPr>
          <p:nvPr/>
        </p:nvSpPr>
        <p:spPr>
          <a:xfrm>
            <a:off x="710901" y="1139888"/>
            <a:ext cx="10515600" cy="5399024"/>
          </a:xfrm>
          <a:prstGeom prst="rect">
            <a:avLst/>
          </a:prstGeom>
          <a:solidFill>
            <a:schemeClr val="bg1">
              <a:lumMod val="85000"/>
              <a:alpha val="83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dirty="0">
                <a:latin typeface="Consolas"/>
              </a:rPr>
            </a:br>
            <a:r>
              <a:rPr lang="en-US" sz="2000" dirty="0">
                <a:latin typeface="Consolas"/>
              </a:rPr>
              <a:t># Define </a:t>
            </a:r>
            <a:r>
              <a:rPr lang="en-US" sz="2000" dirty="0" err="1">
                <a:latin typeface="Consolas"/>
              </a:rPr>
              <a:t>ResNet</a:t>
            </a:r>
            <a:r>
              <a:rPr lang="en-US" sz="2000" dirty="0">
                <a:latin typeface="Consolas"/>
              </a:rPr>
              <a:t> block</a:t>
            </a:r>
          </a:p>
          <a:p>
            <a:pPr marL="0" indent="0">
              <a:buNone/>
            </a:pPr>
            <a:r>
              <a:rPr lang="en-US" sz="2000" dirty="0">
                <a:latin typeface="Consolas"/>
              </a:rPr>
              <a:t>def </a:t>
            </a:r>
            <a:r>
              <a:rPr lang="en-US" sz="2000" dirty="0" err="1">
                <a:latin typeface="Consolas"/>
              </a:rPr>
              <a:t>resnet_block</a:t>
            </a:r>
            <a:r>
              <a:rPr lang="en-US" sz="2000" dirty="0">
                <a:latin typeface="Consolas"/>
              </a:rPr>
              <a:t>(x, filters, </a:t>
            </a:r>
            <a:r>
              <a:rPr lang="en-US" sz="2000" dirty="0" err="1">
                <a:latin typeface="Consolas"/>
              </a:rPr>
              <a:t>kernel_size</a:t>
            </a:r>
            <a:r>
              <a:rPr lang="en-US" sz="2000" dirty="0">
                <a:latin typeface="Consolas"/>
              </a:rPr>
              <a:t>=3, strides=1):</a:t>
            </a:r>
          </a:p>
          <a:p>
            <a:pPr marL="0" indent="0">
              <a:buNone/>
            </a:pPr>
            <a:r>
              <a:rPr lang="en-US" sz="2000" dirty="0">
                <a:latin typeface="Consolas"/>
              </a:rPr>
              <a:t>   y = Conv2D(filters, </a:t>
            </a:r>
            <a:r>
              <a:rPr lang="en-US" sz="2000" dirty="0" err="1">
                <a:latin typeface="Consolas"/>
              </a:rPr>
              <a:t>kernel_size</a:t>
            </a:r>
            <a:r>
              <a:rPr lang="en-US" sz="2000" dirty="0">
                <a:latin typeface="Consolas"/>
              </a:rPr>
              <a:t>=</a:t>
            </a:r>
            <a:r>
              <a:rPr lang="en-US" sz="2000" dirty="0" err="1">
                <a:latin typeface="Consolas"/>
              </a:rPr>
              <a:t>kernel_size</a:t>
            </a:r>
            <a:r>
              <a:rPr lang="en-US" sz="2000" dirty="0">
                <a:latin typeface="Consolas"/>
              </a:rPr>
              <a:t>, strides=strides,     padding='same')(x)</a:t>
            </a:r>
          </a:p>
          <a:p>
            <a:pPr marL="0" indent="0">
              <a:buNone/>
            </a:pPr>
            <a:r>
              <a:rPr lang="en-US" sz="2000" dirty="0">
                <a:latin typeface="Consolas"/>
              </a:rPr>
              <a:t>    y = </a:t>
            </a:r>
            <a:r>
              <a:rPr lang="en-US" sz="2000" dirty="0" err="1">
                <a:latin typeface="Consolas"/>
              </a:rPr>
              <a:t>BatchNormalization</a:t>
            </a:r>
            <a:r>
              <a:rPr lang="en-US" sz="2000" dirty="0">
                <a:latin typeface="Consolas"/>
              </a:rPr>
              <a:t>()(y)</a:t>
            </a:r>
          </a:p>
          <a:p>
            <a:pPr marL="0" indent="0">
              <a:buNone/>
            </a:pPr>
            <a:r>
              <a:rPr lang="en-US" sz="2000" dirty="0">
                <a:latin typeface="Consolas"/>
              </a:rPr>
              <a:t>   y = Activation('</a:t>
            </a:r>
            <a:r>
              <a:rPr lang="en-US" sz="2000" dirty="0" err="1">
                <a:latin typeface="Consolas"/>
              </a:rPr>
              <a:t>relu</a:t>
            </a:r>
            <a:r>
              <a:rPr lang="en-US" sz="2000" dirty="0">
                <a:latin typeface="Consolas"/>
              </a:rPr>
              <a:t>')(y)</a:t>
            </a:r>
          </a:p>
          <a:p>
            <a:pPr marL="0" indent="0">
              <a:buNone/>
            </a:pPr>
            <a:r>
              <a:rPr lang="en-US" sz="2000" dirty="0">
                <a:latin typeface="Consolas"/>
              </a:rPr>
              <a:t>    y = Conv2D(filters, </a:t>
            </a:r>
            <a:r>
              <a:rPr lang="en-US" sz="2000" dirty="0" err="1">
                <a:latin typeface="Consolas"/>
              </a:rPr>
              <a:t>kernel_size</a:t>
            </a:r>
            <a:r>
              <a:rPr lang="en-US" sz="2000" dirty="0">
                <a:latin typeface="Consolas"/>
              </a:rPr>
              <a:t>=</a:t>
            </a:r>
            <a:r>
              <a:rPr lang="en-US" sz="2000" dirty="0" err="1">
                <a:latin typeface="Consolas"/>
              </a:rPr>
              <a:t>kernel_size</a:t>
            </a:r>
            <a:r>
              <a:rPr lang="en-US" sz="2000" dirty="0">
                <a:latin typeface="Consolas"/>
              </a:rPr>
              <a:t>, strides=strides, padding='same')(y)</a:t>
            </a:r>
          </a:p>
          <a:p>
            <a:pPr marL="0" indent="0">
              <a:buNone/>
            </a:pPr>
            <a:r>
              <a:rPr lang="en-US" sz="2000" dirty="0">
                <a:latin typeface="Consolas"/>
              </a:rPr>
              <a:t>    y = </a:t>
            </a:r>
            <a:r>
              <a:rPr lang="en-US" sz="2000" dirty="0" err="1">
                <a:latin typeface="Consolas"/>
              </a:rPr>
              <a:t>BatchNormalization</a:t>
            </a:r>
            <a:r>
              <a:rPr lang="en-US" sz="2000" dirty="0">
                <a:latin typeface="Consolas"/>
              </a:rPr>
              <a:t>()(y)</a:t>
            </a:r>
          </a:p>
          <a:p>
            <a:pPr marL="0" indent="0">
              <a:buNone/>
            </a:pPr>
            <a:r>
              <a:rPr lang="en-US" sz="2000" dirty="0">
                <a:latin typeface="Consolas"/>
              </a:rPr>
              <a:t>    y = Add()([x, y])</a:t>
            </a:r>
          </a:p>
          <a:p>
            <a:pPr marL="0" indent="0">
              <a:buNone/>
            </a:pPr>
            <a:r>
              <a:rPr lang="en-US" sz="2000" dirty="0">
                <a:latin typeface="Consolas"/>
              </a:rPr>
              <a:t>    y = Activation('</a:t>
            </a:r>
            <a:r>
              <a:rPr lang="en-US" sz="2000" dirty="0" err="1">
                <a:latin typeface="Consolas"/>
              </a:rPr>
              <a:t>relu</a:t>
            </a:r>
            <a:r>
              <a:rPr lang="en-US" sz="2000" dirty="0">
                <a:latin typeface="Consolas"/>
              </a:rPr>
              <a:t>')(y)</a:t>
            </a:r>
          </a:p>
          <a:p>
            <a:pPr marL="0" indent="0">
              <a:buNone/>
            </a:pPr>
            <a:r>
              <a:rPr lang="en-US" sz="2000" dirty="0">
                <a:latin typeface="Consolas"/>
              </a:rPr>
              <a:t>    return y</a:t>
            </a:r>
            <a:endParaRPr lang="en-US" sz="2000" dirty="0"/>
          </a:p>
        </p:txBody>
      </p:sp>
    </p:spTree>
    <p:extLst>
      <p:ext uri="{BB962C8B-B14F-4D97-AF65-F5344CB8AC3E}">
        <p14:creationId xmlns:p14="http://schemas.microsoft.com/office/powerpoint/2010/main" val="406798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D0BA01-346C-4AC6-B89B-8876A5B79FD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410C103B-2E5E-442B-A01D-E20F59580237}"/>
              </a:ext>
            </a:extLst>
          </p:cNvPr>
          <p:cNvSpPr>
            <a:spLocks noGrp="1"/>
          </p:cNvSpPr>
          <p:nvPr>
            <p:ph type="sldNum" sz="quarter" idx="12"/>
          </p:nvPr>
        </p:nvSpPr>
        <p:spPr/>
        <p:txBody>
          <a:bodyPr/>
          <a:lstStyle/>
          <a:p>
            <a:fld id="{294A09A9-5501-47C1-A89A-A340965A2BE2}" type="slidenum">
              <a:rPr lang="en-US" smtClean="0"/>
              <a:t>43</a:t>
            </a:fld>
            <a:endParaRPr lang="en-US" dirty="0"/>
          </a:p>
        </p:txBody>
      </p:sp>
      <p:sp>
        <p:nvSpPr>
          <p:cNvPr id="4" name="Title 1">
            <a:extLst>
              <a:ext uri="{FF2B5EF4-FFF2-40B4-BE49-F238E27FC236}">
                <a16:creationId xmlns:a16="http://schemas.microsoft.com/office/drawing/2014/main" id="{43E1D69E-EEDE-4375-9768-55E5D13A087A}"/>
              </a:ext>
            </a:extLst>
          </p:cNvPr>
          <p:cNvSpPr txBox="1">
            <a:spLocks/>
          </p:cNvSpPr>
          <p:nvPr/>
        </p:nvSpPr>
        <p:spPr>
          <a:xfrm>
            <a:off x="0" y="-45502"/>
            <a:ext cx="5024975" cy="717193"/>
          </a:xfrm>
          <a:prstGeom prst="rect">
            <a:avLst/>
          </a:prstGeom>
        </p:spPr>
        <p:txBody>
          <a:bodyPr>
            <a:normAutofit fontScale="82500" lnSpcReduction="1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4000" dirty="0" err="1">
                <a:latin typeface="Arial Black" panose="020B0A04020102020204" pitchFamily="34" charset="0"/>
              </a:rPr>
              <a:t>Autoenoder</a:t>
            </a:r>
            <a:r>
              <a:rPr lang="en-US" sz="4000" dirty="0">
                <a:latin typeface="Arial Black" panose="020B0A04020102020204" pitchFamily="34" charset="0"/>
              </a:rPr>
              <a:t> +Resnet</a:t>
            </a:r>
            <a:r>
              <a:rPr lang="en-US" dirty="0"/>
              <a:t> </a:t>
            </a:r>
          </a:p>
        </p:txBody>
      </p:sp>
      <p:sp>
        <p:nvSpPr>
          <p:cNvPr id="9" name="Content Placeholder 3">
            <a:extLst>
              <a:ext uri="{FF2B5EF4-FFF2-40B4-BE49-F238E27FC236}">
                <a16:creationId xmlns:a16="http://schemas.microsoft.com/office/drawing/2014/main" id="{07ECD4E9-076D-4048-8D06-1FA2C515B22A}"/>
              </a:ext>
            </a:extLst>
          </p:cNvPr>
          <p:cNvSpPr txBox="1">
            <a:spLocks/>
          </p:cNvSpPr>
          <p:nvPr/>
        </p:nvSpPr>
        <p:spPr>
          <a:xfrm>
            <a:off x="710901" y="1139888"/>
            <a:ext cx="10515600" cy="5399024"/>
          </a:xfrm>
          <a:prstGeom prst="rect">
            <a:avLst/>
          </a:prstGeom>
          <a:solidFill>
            <a:schemeClr val="bg1">
              <a:lumMod val="85000"/>
              <a:alpha val="83000"/>
            </a:schemeClr>
          </a:solidFill>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dirty="0">
                <a:latin typeface="Consolas"/>
              </a:rPr>
            </a:br>
            <a:r>
              <a:rPr lang="en-US" sz="2000" dirty="0">
                <a:latin typeface="Consolas"/>
              </a:rPr>
              <a:t># Build the autoencoder model</a:t>
            </a:r>
          </a:p>
          <a:p>
            <a:pPr marL="0" indent="0">
              <a:buNone/>
            </a:pPr>
            <a:r>
              <a:rPr lang="en-US" sz="2000" dirty="0">
                <a:latin typeface="Consolas"/>
              </a:rPr>
              <a:t>def </a:t>
            </a:r>
            <a:r>
              <a:rPr lang="en-US" sz="2000" dirty="0" err="1">
                <a:latin typeface="Consolas"/>
              </a:rPr>
              <a:t>build_autoencoder</a:t>
            </a:r>
            <a:r>
              <a:rPr lang="en-US" sz="2000" dirty="0">
                <a:latin typeface="Consolas"/>
              </a:rPr>
              <a:t>(</a:t>
            </a:r>
            <a:r>
              <a:rPr lang="en-US" sz="2000" dirty="0" err="1">
                <a:latin typeface="Consolas"/>
              </a:rPr>
              <a:t>input_shape</a:t>
            </a:r>
            <a:r>
              <a:rPr lang="en-US" sz="2000" dirty="0">
                <a:latin typeface="Consolas"/>
              </a:rPr>
              <a:t>):</a:t>
            </a:r>
          </a:p>
          <a:p>
            <a:pPr marL="0" indent="0">
              <a:buNone/>
            </a:pPr>
            <a:r>
              <a:rPr lang="en-US" sz="2000" dirty="0">
                <a:latin typeface="Consolas"/>
              </a:rPr>
              <a:t>    inputs = Input(shape=</a:t>
            </a:r>
            <a:r>
              <a:rPr lang="en-US" sz="2000" dirty="0" err="1">
                <a:latin typeface="Consolas"/>
              </a:rPr>
              <a:t>input_shape</a:t>
            </a:r>
            <a:r>
              <a:rPr lang="en-US" sz="2000" dirty="0">
                <a:latin typeface="Consolas"/>
              </a:rPr>
              <a:t>)</a:t>
            </a:r>
          </a:p>
          <a:p>
            <a:pPr marL="0" indent="0">
              <a:buNone/>
            </a:pPr>
            <a:r>
              <a:rPr lang="en-US" sz="2000" dirty="0">
                <a:latin typeface="Consolas"/>
              </a:rPr>
              <a:t>    x = Conv2D(64, 3, activation='</a:t>
            </a:r>
            <a:r>
              <a:rPr lang="en-US" sz="2000" dirty="0" err="1">
                <a:latin typeface="Consolas"/>
              </a:rPr>
              <a:t>relu</a:t>
            </a:r>
            <a:r>
              <a:rPr lang="en-US" sz="2000" dirty="0">
                <a:latin typeface="Consolas"/>
              </a:rPr>
              <a:t>', padding='same')(inputs)</a:t>
            </a:r>
          </a:p>
          <a:p>
            <a:pPr marL="0" indent="0">
              <a:buNone/>
            </a:pPr>
            <a:r>
              <a:rPr lang="en-US" sz="2000" dirty="0">
                <a:latin typeface="Consolas"/>
              </a:rPr>
              <a:t>    x = </a:t>
            </a:r>
            <a:r>
              <a:rPr lang="en-US" sz="2000" dirty="0" err="1">
                <a:latin typeface="Consolas"/>
              </a:rPr>
              <a:t>resnet_block</a:t>
            </a:r>
            <a:r>
              <a:rPr lang="en-US" sz="2000" dirty="0">
                <a:latin typeface="Consolas"/>
              </a:rPr>
              <a:t>(x, 64)</a:t>
            </a:r>
          </a:p>
          <a:p>
            <a:pPr marL="0" indent="0">
              <a:buNone/>
            </a:pPr>
            <a:r>
              <a:rPr lang="en-US" sz="2000" dirty="0">
                <a:latin typeface="Consolas"/>
              </a:rPr>
              <a:t>    x = </a:t>
            </a:r>
            <a:r>
              <a:rPr lang="en-US" sz="2000" dirty="0" err="1">
                <a:latin typeface="Consolas"/>
              </a:rPr>
              <a:t>resnet_block</a:t>
            </a:r>
            <a:r>
              <a:rPr lang="en-US" sz="2000" dirty="0">
                <a:latin typeface="Consolas"/>
              </a:rPr>
              <a:t>(x, 64)</a:t>
            </a:r>
          </a:p>
          <a:p>
            <a:pPr marL="0" indent="0">
              <a:buNone/>
            </a:pPr>
            <a:r>
              <a:rPr lang="en-US" sz="2000" dirty="0">
                <a:latin typeface="Consolas"/>
              </a:rPr>
              <a:t>    x = Conv2D(3, 3, activation='sigmoid', padding='same')(x)  # Output image has 3 channels (RGB)</a:t>
            </a:r>
          </a:p>
          <a:p>
            <a:pPr marL="0" indent="0">
              <a:buNone/>
            </a:pPr>
            <a:r>
              <a:rPr lang="en-US" sz="2000" dirty="0">
                <a:latin typeface="Consolas"/>
              </a:rPr>
              <a:t>    </a:t>
            </a:r>
          </a:p>
          <a:p>
            <a:pPr marL="0" indent="0">
              <a:buNone/>
            </a:pPr>
            <a:r>
              <a:rPr lang="en-US" sz="2000" dirty="0">
                <a:latin typeface="Consolas"/>
              </a:rPr>
              <a:t>    # Decoder</a:t>
            </a:r>
          </a:p>
          <a:p>
            <a:pPr marL="0" indent="0">
              <a:buNone/>
            </a:pPr>
            <a:r>
              <a:rPr lang="en-US" sz="2000" dirty="0">
                <a:latin typeface="Consolas"/>
              </a:rPr>
              <a:t>    y = Conv2DTranspose(64, 3, activation='</a:t>
            </a:r>
            <a:r>
              <a:rPr lang="en-US" sz="2000" dirty="0" err="1">
                <a:latin typeface="Consolas"/>
              </a:rPr>
              <a:t>relu</a:t>
            </a:r>
            <a:r>
              <a:rPr lang="en-US" sz="2000" dirty="0">
                <a:latin typeface="Consolas"/>
              </a:rPr>
              <a:t>', padding='same')(x)</a:t>
            </a:r>
          </a:p>
          <a:p>
            <a:pPr marL="0" indent="0">
              <a:buNone/>
            </a:pPr>
            <a:r>
              <a:rPr lang="en-US" sz="2000" dirty="0">
                <a:latin typeface="Consolas"/>
              </a:rPr>
              <a:t>    y = </a:t>
            </a:r>
            <a:r>
              <a:rPr lang="en-US" sz="2000" dirty="0" err="1">
                <a:latin typeface="Consolas"/>
              </a:rPr>
              <a:t>resnet_block</a:t>
            </a:r>
            <a:r>
              <a:rPr lang="en-US" sz="2000" dirty="0">
                <a:latin typeface="Consolas"/>
              </a:rPr>
              <a:t>(y, 64)</a:t>
            </a:r>
          </a:p>
          <a:p>
            <a:pPr marL="0" indent="0">
              <a:buNone/>
            </a:pPr>
            <a:r>
              <a:rPr lang="en-US" sz="2000" dirty="0">
                <a:latin typeface="Consolas"/>
              </a:rPr>
              <a:t>    y = </a:t>
            </a:r>
            <a:r>
              <a:rPr lang="en-US" sz="2000" dirty="0" err="1">
                <a:latin typeface="Consolas"/>
              </a:rPr>
              <a:t>resnet_block</a:t>
            </a:r>
            <a:r>
              <a:rPr lang="en-US" sz="2000" dirty="0">
                <a:latin typeface="Consolas"/>
              </a:rPr>
              <a:t>(y, 64)</a:t>
            </a:r>
          </a:p>
          <a:p>
            <a:pPr marL="0" indent="0">
              <a:buNone/>
            </a:pPr>
            <a:r>
              <a:rPr lang="en-US" sz="2000" dirty="0">
                <a:latin typeface="Consolas"/>
              </a:rPr>
              <a:t>    outputs = Conv2DTranspose(3, 3, activation='sigmoid', padding='same')(y)  # Output image has 3 channels (RGB)</a:t>
            </a:r>
          </a:p>
          <a:p>
            <a:pPr marL="0" indent="0">
              <a:buNone/>
            </a:pPr>
            <a:r>
              <a:rPr lang="en-US" sz="2000" dirty="0">
                <a:latin typeface="Consolas"/>
              </a:rPr>
              <a:t>    </a:t>
            </a:r>
          </a:p>
          <a:p>
            <a:pPr marL="0" indent="0">
              <a:buNone/>
            </a:pPr>
            <a:r>
              <a:rPr lang="en-US" sz="2000" dirty="0">
                <a:latin typeface="Consolas"/>
              </a:rPr>
              <a:t>    model = Model(inputs, outputs)</a:t>
            </a:r>
          </a:p>
          <a:p>
            <a:pPr marL="0" indent="0">
              <a:buNone/>
            </a:pPr>
            <a:r>
              <a:rPr lang="en-US" sz="2000" dirty="0">
                <a:latin typeface="Consolas"/>
              </a:rPr>
              <a:t>    return model</a:t>
            </a:r>
          </a:p>
        </p:txBody>
      </p:sp>
    </p:spTree>
    <p:extLst>
      <p:ext uri="{BB962C8B-B14F-4D97-AF65-F5344CB8AC3E}">
        <p14:creationId xmlns:p14="http://schemas.microsoft.com/office/powerpoint/2010/main" val="3740630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9025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06E0FB-33AD-46EA-A389-2D9A7AFE67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519884F-3BC1-4DD1-9E73-77DFD826D7A3}"/>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6" name="Title 1">
            <a:extLst>
              <a:ext uri="{FF2B5EF4-FFF2-40B4-BE49-F238E27FC236}">
                <a16:creationId xmlns:a16="http://schemas.microsoft.com/office/drawing/2014/main" id="{897B0A68-4440-46FF-83C2-578220407752}"/>
              </a:ext>
            </a:extLst>
          </p:cNvPr>
          <p:cNvSpPr txBox="1">
            <a:spLocks/>
          </p:cNvSpPr>
          <p:nvPr/>
        </p:nvSpPr>
        <p:spPr>
          <a:xfrm>
            <a:off x="12192" y="159434"/>
            <a:ext cx="9937376" cy="642273"/>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dirty="0">
                <a:latin typeface="Arial Black" panose="020B0A04020102020204" pitchFamily="34" charset="0"/>
              </a:rPr>
              <a:t>Sequential Model :</a:t>
            </a:r>
          </a:p>
        </p:txBody>
      </p:sp>
      <p:sp>
        <p:nvSpPr>
          <p:cNvPr id="7" name="Content Placeholder 3">
            <a:extLst>
              <a:ext uri="{FF2B5EF4-FFF2-40B4-BE49-F238E27FC236}">
                <a16:creationId xmlns:a16="http://schemas.microsoft.com/office/drawing/2014/main" id="{79F81951-8A86-48A9-BDE0-88EE3382D81A}"/>
              </a:ext>
            </a:extLst>
          </p:cNvPr>
          <p:cNvSpPr txBox="1">
            <a:spLocks/>
          </p:cNvSpPr>
          <p:nvPr/>
        </p:nvSpPr>
        <p:spPr>
          <a:xfrm>
            <a:off x="612289" y="616174"/>
            <a:ext cx="10515600" cy="5399024"/>
          </a:xfrm>
          <a:prstGeom prst="rect">
            <a:avLst/>
          </a:prstGeom>
          <a:solidFill>
            <a:schemeClr val="bg1">
              <a:lumMod val="85000"/>
              <a:alpha val="83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2000" dirty="0">
                <a:latin typeface="Consolas"/>
              </a:rPr>
            </a:br>
            <a:r>
              <a:rPr lang="en-US" sz="2000" dirty="0">
                <a:latin typeface="Consolas"/>
              </a:rPr>
              <a:t> </a:t>
            </a:r>
            <a:r>
              <a:rPr lang="en-IN" sz="2000" b="0" dirty="0">
                <a:solidFill>
                  <a:schemeClr val="tx1"/>
                </a:solidFill>
                <a:effectLst/>
                <a:latin typeface="Consolas" panose="020B0609020204030204" pitchFamily="49" charset="0"/>
              </a:rPr>
              <a:t>model = </a:t>
            </a:r>
            <a:r>
              <a:rPr lang="en-IN" sz="2000" b="0" dirty="0" err="1">
                <a:solidFill>
                  <a:schemeClr val="tx1"/>
                </a:solidFill>
                <a:effectLst/>
                <a:latin typeface="Consolas" panose="020B0609020204030204" pitchFamily="49" charset="0"/>
              </a:rPr>
              <a:t>tf.keras.models.Sequential</a:t>
            </a:r>
            <a:r>
              <a:rPr lang="en-IN" sz="2000" b="0" dirty="0">
                <a:solidFill>
                  <a:schemeClr val="tx1"/>
                </a:solidFill>
                <a:effectLst/>
                <a:latin typeface="Consolas" panose="020B0609020204030204" pitchFamily="49" charset="0"/>
              </a:rPr>
              <a:t>([</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tf.keras.layers.Flatten</a:t>
            </a:r>
            <a:r>
              <a:rPr lang="en-IN" sz="2000" b="0" dirty="0">
                <a:solidFill>
                  <a:schemeClr val="tx1"/>
                </a:solidFill>
                <a:effectLst/>
                <a:latin typeface="Consolas" panose="020B0609020204030204" pitchFamily="49" charset="0"/>
              </a:rPr>
              <a:t>(</a:t>
            </a:r>
            <a:r>
              <a:rPr lang="en-IN" sz="2000" b="0" dirty="0" err="1">
                <a:solidFill>
                  <a:schemeClr val="tx1"/>
                </a:solidFill>
                <a:effectLst/>
                <a:latin typeface="Consolas" panose="020B0609020204030204" pitchFamily="49" charset="0"/>
              </a:rPr>
              <a:t>input_shape</a:t>
            </a:r>
            <a:r>
              <a:rPr lang="en-IN" sz="2000" b="0" dirty="0">
                <a:solidFill>
                  <a:schemeClr val="tx1"/>
                </a:solidFill>
                <a:effectLst/>
                <a:latin typeface="Consolas" panose="020B0609020204030204" pitchFamily="49" charset="0"/>
              </a:rPr>
              <a:t>=(IMG_HEIGHT, IMG_WIDTH, 3)),</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tf.keras.layers.Dense</a:t>
            </a:r>
            <a:r>
              <a:rPr lang="en-IN" sz="2000" b="0" dirty="0">
                <a:solidFill>
                  <a:schemeClr val="tx1"/>
                </a:solidFill>
                <a:effectLst/>
                <a:latin typeface="Consolas" panose="020B0609020204030204" pitchFamily="49" charset="0"/>
              </a:rPr>
              <a:t>(512, activation='</a:t>
            </a:r>
            <a:r>
              <a:rPr lang="en-IN" sz="2000" b="0" dirty="0" err="1">
                <a:solidFill>
                  <a:schemeClr val="tx1"/>
                </a:solidFill>
                <a:effectLst/>
                <a:latin typeface="Consolas" panose="020B0609020204030204" pitchFamily="49" charset="0"/>
              </a:rPr>
              <a:t>relu</a:t>
            </a:r>
            <a:r>
              <a:rPr lang="en-IN" sz="2000" b="0" dirty="0">
                <a:solidFill>
                  <a:schemeClr val="tx1"/>
                </a:solidFill>
                <a:effectLst/>
                <a:latin typeface="Consolas" panose="020B0609020204030204" pitchFamily="49" charset="0"/>
              </a:rPr>
              <a:t>'),</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tf.keras.layers.Dropout</a:t>
            </a:r>
            <a:r>
              <a:rPr lang="en-IN" sz="2000" b="0" dirty="0">
                <a:solidFill>
                  <a:schemeClr val="tx1"/>
                </a:solidFill>
                <a:effectLst/>
                <a:latin typeface="Consolas" panose="020B0609020204030204" pitchFamily="49" charset="0"/>
              </a:rPr>
              <a:t>(0.5),</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tf.keras.layers.Dense</a:t>
            </a:r>
            <a:r>
              <a:rPr lang="en-IN" sz="2000" b="0" dirty="0">
                <a:solidFill>
                  <a:schemeClr val="tx1"/>
                </a:solidFill>
                <a:effectLst/>
                <a:latin typeface="Consolas" panose="020B0609020204030204" pitchFamily="49" charset="0"/>
              </a:rPr>
              <a:t>(256, activation='</a:t>
            </a:r>
            <a:r>
              <a:rPr lang="en-IN" sz="2000" b="0" dirty="0" err="1">
                <a:solidFill>
                  <a:schemeClr val="tx1"/>
                </a:solidFill>
                <a:effectLst/>
                <a:latin typeface="Consolas" panose="020B0609020204030204" pitchFamily="49" charset="0"/>
              </a:rPr>
              <a:t>relu</a:t>
            </a:r>
            <a:r>
              <a:rPr lang="en-IN" sz="2000" b="0" dirty="0">
                <a:solidFill>
                  <a:schemeClr val="tx1"/>
                </a:solidFill>
                <a:effectLst/>
                <a:latin typeface="Consolas" panose="020B0609020204030204" pitchFamily="49" charset="0"/>
              </a:rPr>
              <a:t>'),</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tf.keras.layers.Dropout</a:t>
            </a:r>
            <a:r>
              <a:rPr lang="en-IN" sz="2000" b="0" dirty="0">
                <a:solidFill>
                  <a:schemeClr val="tx1"/>
                </a:solidFill>
                <a:effectLst/>
                <a:latin typeface="Consolas" panose="020B0609020204030204" pitchFamily="49" charset="0"/>
              </a:rPr>
              <a:t>(0.5),</a:t>
            </a:r>
          </a:p>
          <a:p>
            <a:pPr marL="0" indent="0">
              <a:buNone/>
            </a:pPr>
            <a:r>
              <a:rPr lang="en-IN" sz="2000" b="0" dirty="0">
                <a:solidFill>
                  <a:schemeClr val="tx1"/>
                </a:solidFill>
                <a:effectLst/>
                <a:latin typeface="Consolas" panose="020B0609020204030204" pitchFamily="49" charset="0"/>
              </a:rPr>
              <a:t>    </a:t>
            </a:r>
            <a:r>
              <a:rPr lang="en-IN" sz="2000" b="0" dirty="0" err="1">
                <a:solidFill>
                  <a:schemeClr val="tx1"/>
                </a:solidFill>
                <a:effectLst/>
                <a:latin typeface="Consolas" panose="020B0609020204030204" pitchFamily="49" charset="0"/>
              </a:rPr>
              <a:t>tf.keras.layers.Dense</a:t>
            </a:r>
            <a:r>
              <a:rPr lang="en-IN" sz="2000" b="0" dirty="0">
                <a:solidFill>
                  <a:schemeClr val="tx1"/>
                </a:solidFill>
                <a:effectLst/>
                <a:latin typeface="Consolas" panose="020B0609020204030204" pitchFamily="49" charset="0"/>
              </a:rPr>
              <a:t>(NUM_CLASSES, activation='</a:t>
            </a:r>
            <a:r>
              <a:rPr lang="en-IN" sz="2000" b="0" dirty="0" err="1">
                <a:solidFill>
                  <a:schemeClr val="tx1"/>
                </a:solidFill>
                <a:effectLst/>
                <a:latin typeface="Consolas" panose="020B0609020204030204" pitchFamily="49" charset="0"/>
              </a:rPr>
              <a:t>softmax</a:t>
            </a:r>
            <a:r>
              <a:rPr lang="en-IN" sz="2000" b="0" dirty="0">
                <a:solidFill>
                  <a:schemeClr val="tx1"/>
                </a:solidFill>
                <a:effectLst/>
                <a:latin typeface="Consolas" panose="020B0609020204030204" pitchFamily="49" charset="0"/>
              </a:rPr>
              <a:t>')</a:t>
            </a:r>
          </a:p>
          <a:p>
            <a:pPr marL="0" indent="0">
              <a:buNone/>
            </a:pPr>
            <a:r>
              <a:rPr lang="en-IN" sz="2000" b="0" dirty="0">
                <a:solidFill>
                  <a:schemeClr val="tx1"/>
                </a:solidFill>
                <a:effectLst/>
                <a:latin typeface="Consolas" panose="020B0609020204030204" pitchFamily="49" charset="0"/>
              </a:rPr>
              <a:t>])</a:t>
            </a:r>
          </a:p>
          <a:p>
            <a:endParaRPr lang="en-US" sz="2000" dirty="0"/>
          </a:p>
        </p:txBody>
      </p:sp>
    </p:spTree>
    <p:extLst>
      <p:ext uri="{BB962C8B-B14F-4D97-AF65-F5344CB8AC3E}">
        <p14:creationId xmlns:p14="http://schemas.microsoft.com/office/powerpoint/2010/main" val="273243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06E0FB-33AD-46EA-A389-2D9A7AFE67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519884F-3BC1-4DD1-9E73-77DFD826D7A3}"/>
              </a:ext>
            </a:extLst>
          </p:cNvPr>
          <p:cNvSpPr>
            <a:spLocks noGrp="1"/>
          </p:cNvSpPr>
          <p:nvPr>
            <p:ph type="sldNum" sz="quarter" idx="12"/>
          </p:nvPr>
        </p:nvSpPr>
        <p:spPr/>
        <p:txBody>
          <a:bodyPr/>
          <a:lstStyle/>
          <a:p>
            <a:fld id="{294A09A9-5501-47C1-A89A-A340965A2BE2}" type="slidenum">
              <a:rPr lang="en-US" smtClean="0"/>
              <a:t>6</a:t>
            </a:fld>
            <a:endParaRPr lang="en-US" dirty="0"/>
          </a:p>
        </p:txBody>
      </p:sp>
      <p:sp>
        <p:nvSpPr>
          <p:cNvPr id="6" name="Title 1">
            <a:extLst>
              <a:ext uri="{FF2B5EF4-FFF2-40B4-BE49-F238E27FC236}">
                <a16:creationId xmlns:a16="http://schemas.microsoft.com/office/drawing/2014/main" id="{897B0A68-4440-46FF-83C2-578220407752}"/>
              </a:ext>
            </a:extLst>
          </p:cNvPr>
          <p:cNvSpPr txBox="1">
            <a:spLocks/>
          </p:cNvSpPr>
          <p:nvPr/>
        </p:nvSpPr>
        <p:spPr>
          <a:xfrm>
            <a:off x="12192" y="159434"/>
            <a:ext cx="9937376" cy="642273"/>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dirty="0">
                <a:latin typeface="Arial Black" panose="020B0A04020102020204" pitchFamily="34" charset="0"/>
              </a:rPr>
              <a:t>Sequential Model :</a:t>
            </a:r>
          </a:p>
        </p:txBody>
      </p:sp>
      <p:pic>
        <p:nvPicPr>
          <p:cNvPr id="8" name="Content Placeholder 4">
            <a:extLst>
              <a:ext uri="{FF2B5EF4-FFF2-40B4-BE49-F238E27FC236}">
                <a16:creationId xmlns:a16="http://schemas.microsoft.com/office/drawing/2014/main" id="{133415A2-3C42-4F17-8CA7-3DCABA37E9AD}"/>
              </a:ext>
            </a:extLst>
          </p:cNvPr>
          <p:cNvPicPr>
            <a:picLocks noChangeAspect="1"/>
          </p:cNvPicPr>
          <p:nvPr/>
        </p:nvPicPr>
        <p:blipFill>
          <a:blip r:embed="rId2"/>
          <a:stretch>
            <a:fillRect/>
          </a:stretch>
        </p:blipFill>
        <p:spPr>
          <a:xfrm>
            <a:off x="1692155" y="667237"/>
            <a:ext cx="7800053" cy="4400514"/>
          </a:xfrm>
          <a:prstGeom prst="rect">
            <a:avLst/>
          </a:prstGeom>
        </p:spPr>
      </p:pic>
      <p:pic>
        <p:nvPicPr>
          <p:cNvPr id="9" name="Picture 8">
            <a:extLst>
              <a:ext uri="{FF2B5EF4-FFF2-40B4-BE49-F238E27FC236}">
                <a16:creationId xmlns:a16="http://schemas.microsoft.com/office/drawing/2014/main" id="{4CA4E82B-3FDD-4B3D-97ED-398DBD5B73A1}"/>
              </a:ext>
            </a:extLst>
          </p:cNvPr>
          <p:cNvPicPr>
            <a:picLocks noChangeAspect="1"/>
          </p:cNvPicPr>
          <p:nvPr/>
        </p:nvPicPr>
        <p:blipFill>
          <a:blip r:embed="rId3"/>
          <a:stretch>
            <a:fillRect/>
          </a:stretch>
        </p:blipFill>
        <p:spPr>
          <a:xfrm>
            <a:off x="1692155" y="5067751"/>
            <a:ext cx="7800053" cy="1184950"/>
          </a:xfrm>
          <a:prstGeom prst="rect">
            <a:avLst/>
          </a:prstGeom>
        </p:spPr>
      </p:pic>
    </p:spTree>
    <p:extLst>
      <p:ext uri="{BB962C8B-B14F-4D97-AF65-F5344CB8AC3E}">
        <p14:creationId xmlns:p14="http://schemas.microsoft.com/office/powerpoint/2010/main" val="246062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06E0FB-33AD-46EA-A389-2D9A7AFE67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519884F-3BC1-4DD1-9E73-77DFD826D7A3}"/>
              </a:ext>
            </a:extLst>
          </p:cNvPr>
          <p:cNvSpPr>
            <a:spLocks noGrp="1"/>
          </p:cNvSpPr>
          <p:nvPr>
            <p:ph type="sldNum" sz="quarter" idx="12"/>
          </p:nvPr>
        </p:nvSpPr>
        <p:spPr/>
        <p:txBody>
          <a:bodyPr/>
          <a:lstStyle/>
          <a:p>
            <a:fld id="{294A09A9-5501-47C1-A89A-A340965A2BE2}" type="slidenum">
              <a:rPr lang="en-US" smtClean="0"/>
              <a:t>7</a:t>
            </a:fld>
            <a:endParaRPr lang="en-US" dirty="0"/>
          </a:p>
        </p:txBody>
      </p:sp>
      <p:sp>
        <p:nvSpPr>
          <p:cNvPr id="6" name="Title 1">
            <a:extLst>
              <a:ext uri="{FF2B5EF4-FFF2-40B4-BE49-F238E27FC236}">
                <a16:creationId xmlns:a16="http://schemas.microsoft.com/office/drawing/2014/main" id="{897B0A68-4440-46FF-83C2-578220407752}"/>
              </a:ext>
            </a:extLst>
          </p:cNvPr>
          <p:cNvSpPr txBox="1">
            <a:spLocks/>
          </p:cNvSpPr>
          <p:nvPr/>
        </p:nvSpPr>
        <p:spPr>
          <a:xfrm>
            <a:off x="12192" y="159434"/>
            <a:ext cx="9937376" cy="642273"/>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dirty="0">
                <a:latin typeface="Arial Black" panose="020B0A04020102020204" pitchFamily="34" charset="0"/>
              </a:rPr>
              <a:t>Sequential Model :</a:t>
            </a:r>
          </a:p>
        </p:txBody>
      </p:sp>
      <p:pic>
        <p:nvPicPr>
          <p:cNvPr id="7" name="Content Placeholder 4">
            <a:extLst>
              <a:ext uri="{FF2B5EF4-FFF2-40B4-BE49-F238E27FC236}">
                <a16:creationId xmlns:a16="http://schemas.microsoft.com/office/drawing/2014/main" id="{F65C1174-2069-4FA2-8BF4-4EDF8A97EDAA}"/>
              </a:ext>
            </a:extLst>
          </p:cNvPr>
          <p:cNvPicPr>
            <a:picLocks noChangeAspect="1"/>
          </p:cNvPicPr>
          <p:nvPr/>
        </p:nvPicPr>
        <p:blipFill>
          <a:blip r:embed="rId2"/>
          <a:srcRect/>
          <a:stretch/>
        </p:blipFill>
        <p:spPr>
          <a:xfrm>
            <a:off x="228601" y="1110449"/>
            <a:ext cx="5526740" cy="4400514"/>
          </a:xfrm>
          <a:prstGeom prst="rect">
            <a:avLst/>
          </a:prstGeom>
        </p:spPr>
      </p:pic>
      <p:pic>
        <p:nvPicPr>
          <p:cNvPr id="10" name="Content Placeholder 4">
            <a:extLst>
              <a:ext uri="{FF2B5EF4-FFF2-40B4-BE49-F238E27FC236}">
                <a16:creationId xmlns:a16="http://schemas.microsoft.com/office/drawing/2014/main" id="{C39804FC-805B-4A3A-8408-8D9D96A9B800}"/>
              </a:ext>
            </a:extLst>
          </p:cNvPr>
          <p:cNvPicPr>
            <a:picLocks noChangeAspect="1"/>
          </p:cNvPicPr>
          <p:nvPr/>
        </p:nvPicPr>
        <p:blipFill>
          <a:blip r:embed="rId3"/>
          <a:srcRect/>
          <a:stretch/>
        </p:blipFill>
        <p:spPr>
          <a:xfrm>
            <a:off x="6015318" y="1110449"/>
            <a:ext cx="5935890" cy="4400514"/>
          </a:xfrm>
          <a:prstGeom prst="rect">
            <a:avLst/>
          </a:prstGeom>
        </p:spPr>
      </p:pic>
    </p:spTree>
    <p:extLst>
      <p:ext uri="{BB962C8B-B14F-4D97-AF65-F5344CB8AC3E}">
        <p14:creationId xmlns:p14="http://schemas.microsoft.com/office/powerpoint/2010/main" val="67539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06E0FB-33AD-46EA-A389-2D9A7AFE67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519884F-3BC1-4DD1-9E73-77DFD826D7A3}"/>
              </a:ext>
            </a:extLst>
          </p:cNvPr>
          <p:cNvSpPr>
            <a:spLocks noGrp="1"/>
          </p:cNvSpPr>
          <p:nvPr>
            <p:ph type="sldNum" sz="quarter" idx="12"/>
          </p:nvPr>
        </p:nvSpPr>
        <p:spPr/>
        <p:txBody>
          <a:bodyPr/>
          <a:lstStyle/>
          <a:p>
            <a:fld id="{294A09A9-5501-47C1-A89A-A340965A2BE2}" type="slidenum">
              <a:rPr lang="en-US" smtClean="0"/>
              <a:t>8</a:t>
            </a:fld>
            <a:endParaRPr lang="en-US" dirty="0"/>
          </a:p>
        </p:txBody>
      </p:sp>
      <p:sp>
        <p:nvSpPr>
          <p:cNvPr id="6" name="Title 1">
            <a:extLst>
              <a:ext uri="{FF2B5EF4-FFF2-40B4-BE49-F238E27FC236}">
                <a16:creationId xmlns:a16="http://schemas.microsoft.com/office/drawing/2014/main" id="{897B0A68-4440-46FF-83C2-578220407752}"/>
              </a:ext>
            </a:extLst>
          </p:cNvPr>
          <p:cNvSpPr txBox="1">
            <a:spLocks/>
          </p:cNvSpPr>
          <p:nvPr/>
        </p:nvSpPr>
        <p:spPr>
          <a:xfrm>
            <a:off x="12192" y="159434"/>
            <a:ext cx="9937376" cy="642273"/>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dirty="0">
                <a:latin typeface="Arial Black" panose="020B0A04020102020204" pitchFamily="34" charset="0"/>
              </a:rPr>
              <a:t>Sequential Model :</a:t>
            </a:r>
          </a:p>
        </p:txBody>
      </p:sp>
      <p:pic>
        <p:nvPicPr>
          <p:cNvPr id="5" name="Picture 4">
            <a:extLst>
              <a:ext uri="{FF2B5EF4-FFF2-40B4-BE49-F238E27FC236}">
                <a16:creationId xmlns:a16="http://schemas.microsoft.com/office/drawing/2014/main" id="{70FA73BC-24D9-4E53-ADF9-FDEED807BC60}"/>
              </a:ext>
            </a:extLst>
          </p:cNvPr>
          <p:cNvPicPr>
            <a:picLocks noChangeAspect="1"/>
          </p:cNvPicPr>
          <p:nvPr/>
        </p:nvPicPr>
        <p:blipFill>
          <a:blip r:embed="rId2"/>
          <a:stretch>
            <a:fillRect/>
          </a:stretch>
        </p:blipFill>
        <p:spPr>
          <a:xfrm>
            <a:off x="1676401" y="1102659"/>
            <a:ext cx="8570258" cy="4267199"/>
          </a:xfrm>
          <a:prstGeom prst="rect">
            <a:avLst/>
          </a:prstGeom>
        </p:spPr>
      </p:pic>
    </p:spTree>
    <p:extLst>
      <p:ext uri="{BB962C8B-B14F-4D97-AF65-F5344CB8AC3E}">
        <p14:creationId xmlns:p14="http://schemas.microsoft.com/office/powerpoint/2010/main" val="361132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06E0FB-33AD-46EA-A389-2D9A7AFE672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519884F-3BC1-4DD1-9E73-77DFD826D7A3}"/>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4" name="TextBox 3">
            <a:extLst>
              <a:ext uri="{FF2B5EF4-FFF2-40B4-BE49-F238E27FC236}">
                <a16:creationId xmlns:a16="http://schemas.microsoft.com/office/drawing/2014/main" id="{6C89730D-98B6-43F5-85A2-B16CBED93BFF}"/>
              </a:ext>
            </a:extLst>
          </p:cNvPr>
          <p:cNvSpPr txBox="1"/>
          <p:nvPr/>
        </p:nvSpPr>
        <p:spPr>
          <a:xfrm>
            <a:off x="12192" y="781387"/>
            <a:ext cx="12027408" cy="5940088"/>
          </a:xfrm>
          <a:prstGeom prst="rect">
            <a:avLst/>
          </a:prstGeom>
          <a:solidFill>
            <a:schemeClr val="bg1">
              <a:lumMod val="85000"/>
              <a:alpha val="83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111111"/>
                </a:solidFill>
                <a:latin typeface="Calibri"/>
                <a:ea typeface="+mn-lt"/>
                <a:cs typeface="+mn-lt"/>
              </a:rPr>
              <a:t>Stochastic Gradient Descent (SGD)</a:t>
            </a:r>
            <a:r>
              <a:rPr lang="en-US" sz="2000" dirty="0">
                <a:solidFill>
                  <a:srgbClr val="111111"/>
                </a:solidFill>
                <a:latin typeface="Calibri"/>
                <a:ea typeface="+mn-lt"/>
                <a:cs typeface="+mn-lt"/>
              </a:rPr>
              <a:t>:</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Update Rule</a:t>
            </a:r>
            <a:r>
              <a:rPr lang="en-US" sz="2000" dirty="0">
                <a:solidFill>
                  <a:srgbClr val="111111"/>
                </a:solidFill>
                <a:latin typeface="Calibri"/>
                <a:ea typeface="+mn-lt"/>
                <a:cs typeface="+mn-lt"/>
              </a:rPr>
              <a:t>: SGD computes gradients based on a selecting one randomly of training data (hence “stochastic”). It then updates the model parameters in the direction opposite to the gradient.</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Learning Rate</a:t>
            </a:r>
            <a:r>
              <a:rPr lang="en-US" sz="2000" dirty="0">
                <a:solidFill>
                  <a:srgbClr val="111111"/>
                </a:solidFill>
                <a:latin typeface="Calibri"/>
                <a:ea typeface="+mn-lt"/>
                <a:cs typeface="+mn-lt"/>
              </a:rPr>
              <a:t>: The learning rate determines the step size for parameter updates.</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Momentum</a:t>
            </a:r>
            <a:r>
              <a:rPr lang="en-US" sz="2000" dirty="0">
                <a:solidFill>
                  <a:srgbClr val="111111"/>
                </a:solidFill>
                <a:latin typeface="Calibri"/>
                <a:ea typeface="+mn-lt"/>
                <a:cs typeface="+mn-lt"/>
              </a:rPr>
              <a:t>: SGD with momentum helps accelerate convergence by considering past gradients.</a:t>
            </a:r>
            <a:endParaRPr lang="en-US" sz="2000" dirty="0">
              <a:solidFill>
                <a:srgbClr val="111111"/>
              </a:solidFill>
              <a:latin typeface="Calibri"/>
              <a:ea typeface="Calibri"/>
              <a:cs typeface="Calibri"/>
            </a:endParaRPr>
          </a:p>
          <a:p>
            <a:endParaRPr lang="en-US" sz="2000" dirty="0">
              <a:solidFill>
                <a:srgbClr val="111111"/>
              </a:solidFill>
              <a:latin typeface="Calibri"/>
              <a:ea typeface="Calibri"/>
              <a:cs typeface="Calibri"/>
            </a:endParaRPr>
          </a:p>
          <a:p>
            <a:r>
              <a:rPr lang="en-US" sz="2000" b="1" dirty="0">
                <a:solidFill>
                  <a:srgbClr val="111111"/>
                </a:solidFill>
                <a:latin typeface="Calibri"/>
                <a:ea typeface="+mn-lt"/>
                <a:cs typeface="+mn-lt"/>
              </a:rPr>
              <a:t>Adam (Adaptive Moment Estimation)</a:t>
            </a:r>
            <a:r>
              <a:rPr lang="en-US" sz="2000" dirty="0">
                <a:solidFill>
                  <a:srgbClr val="111111"/>
                </a:solidFill>
                <a:latin typeface="Calibri"/>
                <a:ea typeface="+mn-lt"/>
                <a:cs typeface="+mn-lt"/>
              </a:rPr>
              <a:t>:</a:t>
            </a:r>
            <a:endParaRPr lang="en-US" sz="2000" dirty="0">
              <a:latin typeface="Calibri"/>
              <a:ea typeface="+mn-lt"/>
              <a:cs typeface="+mn-lt"/>
            </a:endParaRPr>
          </a:p>
          <a:p>
            <a:pPr marL="285750" indent="-285750">
              <a:buFont typeface="Arial"/>
              <a:buChar char="•"/>
            </a:pPr>
            <a:r>
              <a:rPr lang="en-US" sz="2000" b="1" dirty="0">
                <a:solidFill>
                  <a:srgbClr val="111111"/>
                </a:solidFill>
                <a:latin typeface="Calibri"/>
                <a:ea typeface="+mn-lt"/>
                <a:cs typeface="+mn-lt"/>
              </a:rPr>
              <a:t>Update Rule</a:t>
            </a:r>
            <a:r>
              <a:rPr lang="en-US" sz="2000" dirty="0">
                <a:solidFill>
                  <a:srgbClr val="111111"/>
                </a:solidFill>
                <a:latin typeface="Calibri"/>
                <a:ea typeface="+mn-lt"/>
                <a:cs typeface="+mn-lt"/>
              </a:rPr>
              <a:t>: Adam combines the benefits of both </a:t>
            </a:r>
            <a:r>
              <a:rPr lang="en-US" sz="2000" dirty="0" err="1">
                <a:solidFill>
                  <a:srgbClr val="111111"/>
                </a:solidFill>
                <a:latin typeface="Calibri"/>
                <a:ea typeface="+mn-lt"/>
                <a:cs typeface="+mn-lt"/>
              </a:rPr>
              <a:t>AdaGrad</a:t>
            </a:r>
            <a:r>
              <a:rPr lang="en-US" sz="2000" dirty="0">
                <a:solidFill>
                  <a:srgbClr val="111111"/>
                </a:solidFill>
                <a:latin typeface="Calibri"/>
                <a:ea typeface="+mn-lt"/>
                <a:cs typeface="+mn-lt"/>
              </a:rPr>
              <a:t> and RMSprop. It adapts the learning rate for each parameter individually and maintains moving averages of gradients and squared gradients.</a:t>
            </a:r>
            <a:endParaRPr lang="en-US" sz="2000" dirty="0">
              <a:latin typeface="Calibri"/>
              <a:ea typeface="+mn-lt"/>
              <a:cs typeface="+mn-lt"/>
            </a:endParaRPr>
          </a:p>
          <a:p>
            <a:pPr marL="285750" indent="-285750">
              <a:buFont typeface="Arial"/>
              <a:buChar char="•"/>
            </a:pPr>
            <a:r>
              <a:rPr lang="en-US" sz="2000" b="1" dirty="0">
                <a:solidFill>
                  <a:srgbClr val="111111"/>
                </a:solidFill>
                <a:latin typeface="Calibri"/>
                <a:ea typeface="+mn-lt"/>
                <a:cs typeface="+mn-lt"/>
              </a:rPr>
              <a:t>Learning Rate</a:t>
            </a:r>
            <a:r>
              <a:rPr lang="en-US" sz="2000" dirty="0">
                <a:solidFill>
                  <a:srgbClr val="111111"/>
                </a:solidFill>
                <a:latin typeface="Calibri"/>
                <a:ea typeface="+mn-lt"/>
                <a:cs typeface="+mn-lt"/>
              </a:rPr>
              <a:t>: Adam dynamically adjusts the </a:t>
            </a:r>
            <a:r>
              <a:rPr lang="en-US" sz="2000" dirty="0">
                <a:solidFill>
                  <a:srgbClr val="111111"/>
                </a:solidFill>
                <a:latin typeface="Calibri"/>
                <a:cs typeface="Calibri"/>
              </a:rPr>
              <a:t>learning rate based </a:t>
            </a:r>
            <a:r>
              <a:rPr lang="en-US" sz="2000" dirty="0">
                <a:solidFill>
                  <a:srgbClr val="111111"/>
                </a:solidFill>
                <a:latin typeface="Calibri"/>
                <a:ea typeface="+mn-lt"/>
                <a:cs typeface="+mn-lt"/>
              </a:rPr>
              <a:t>on the past gradients.</a:t>
            </a:r>
          </a:p>
          <a:p>
            <a:pPr>
              <a:buFont typeface="Arial"/>
              <a:buChar char="•"/>
            </a:pPr>
            <a:r>
              <a:rPr lang="en-US" sz="2000" b="1" dirty="0">
                <a:solidFill>
                  <a:srgbClr val="111111"/>
                </a:solidFill>
                <a:latin typeface="Calibri"/>
                <a:ea typeface="+mn-lt"/>
                <a:cs typeface="+mn-lt"/>
              </a:rPr>
              <a:t>    Use Case</a:t>
            </a:r>
            <a:r>
              <a:rPr lang="en-US" sz="2000" dirty="0">
                <a:solidFill>
                  <a:srgbClr val="111111"/>
                </a:solidFill>
                <a:latin typeface="Calibri"/>
                <a:ea typeface="+mn-lt"/>
                <a:cs typeface="+mn-lt"/>
              </a:rPr>
              <a:t>: Adam is popular due to its robustness and efficiency.</a:t>
            </a:r>
            <a:endParaRPr lang="en-US" sz="2000" dirty="0">
              <a:solidFill>
                <a:srgbClr val="111111"/>
              </a:solidFill>
              <a:latin typeface="Calibri"/>
              <a:ea typeface="Calibri"/>
              <a:cs typeface="Calibri"/>
            </a:endParaRPr>
          </a:p>
          <a:p>
            <a:endParaRPr lang="en-US" sz="2000" dirty="0">
              <a:latin typeface="Calibri"/>
              <a:ea typeface="Calibri"/>
              <a:cs typeface="Calibri"/>
            </a:endParaRPr>
          </a:p>
          <a:p>
            <a:r>
              <a:rPr lang="en-US" sz="2000" b="1" dirty="0">
                <a:solidFill>
                  <a:srgbClr val="111111"/>
                </a:solidFill>
                <a:latin typeface="Calibri"/>
                <a:ea typeface="+mn-lt"/>
                <a:cs typeface="+mn-lt"/>
              </a:rPr>
              <a:t>RMSprop (Root Mean Square Propagation)</a:t>
            </a:r>
            <a:r>
              <a:rPr lang="en-US" sz="2000" dirty="0">
                <a:solidFill>
                  <a:srgbClr val="111111"/>
                </a:solidFill>
                <a:latin typeface="Calibri"/>
                <a:ea typeface="+mn-lt"/>
                <a:cs typeface="+mn-lt"/>
              </a:rPr>
              <a:t>:</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Update Rule</a:t>
            </a:r>
            <a:r>
              <a:rPr lang="en-US" sz="2000" dirty="0">
                <a:solidFill>
                  <a:srgbClr val="111111"/>
                </a:solidFill>
                <a:latin typeface="Calibri"/>
                <a:ea typeface="+mn-lt"/>
                <a:cs typeface="+mn-lt"/>
              </a:rPr>
              <a:t>: RMSprop divides the learning rate by an exponentially decaying average of squared gradients. It helps mitigate the diminishing learning rate problem.</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Learning Rate</a:t>
            </a:r>
            <a:r>
              <a:rPr lang="en-US" sz="2000" dirty="0">
                <a:solidFill>
                  <a:srgbClr val="111111"/>
                </a:solidFill>
                <a:latin typeface="Calibri"/>
                <a:ea typeface="+mn-lt"/>
                <a:cs typeface="+mn-lt"/>
              </a:rPr>
              <a:t>: RMSprop adapts the learning rate based on the magnitude of gradients.</a:t>
            </a:r>
            <a:endParaRPr lang="en-US" sz="2000" dirty="0">
              <a:latin typeface="Calibri"/>
              <a:ea typeface="Calibri"/>
              <a:cs typeface="Calibri"/>
            </a:endParaRPr>
          </a:p>
          <a:p>
            <a:pPr marL="285750" indent="-285750">
              <a:buFont typeface="Arial"/>
              <a:buChar char="•"/>
            </a:pPr>
            <a:r>
              <a:rPr lang="en-US" sz="2000" b="1" dirty="0">
                <a:solidFill>
                  <a:srgbClr val="111111"/>
                </a:solidFill>
                <a:latin typeface="Calibri"/>
                <a:ea typeface="+mn-lt"/>
                <a:cs typeface="+mn-lt"/>
              </a:rPr>
              <a:t>Use Case</a:t>
            </a:r>
            <a:r>
              <a:rPr lang="en-US" sz="2000" dirty="0">
                <a:solidFill>
                  <a:srgbClr val="111111"/>
                </a:solidFill>
                <a:latin typeface="Calibri"/>
                <a:ea typeface="+mn-lt"/>
                <a:cs typeface="+mn-lt"/>
              </a:rPr>
              <a:t>: RMSprop is effective for movement objectives.</a:t>
            </a:r>
            <a:endParaRPr lang="en-US" sz="2000" dirty="0">
              <a:latin typeface="Calibri"/>
              <a:ea typeface="Calibri"/>
              <a:cs typeface="Calibri"/>
            </a:endParaRPr>
          </a:p>
          <a:p>
            <a:endParaRPr lang="en-US" sz="2000" dirty="0">
              <a:latin typeface="Calibri"/>
              <a:cs typeface="Calibri"/>
            </a:endParaRPr>
          </a:p>
          <a:p>
            <a:endParaRPr lang="en-US" sz="2000" dirty="0">
              <a:solidFill>
                <a:srgbClr val="000000"/>
              </a:solidFill>
              <a:latin typeface="Calibri"/>
              <a:ea typeface="Calibri"/>
              <a:cs typeface="Calibri"/>
            </a:endParaRPr>
          </a:p>
        </p:txBody>
      </p:sp>
      <p:sp>
        <p:nvSpPr>
          <p:cNvPr id="6" name="Title 1">
            <a:extLst>
              <a:ext uri="{FF2B5EF4-FFF2-40B4-BE49-F238E27FC236}">
                <a16:creationId xmlns:a16="http://schemas.microsoft.com/office/drawing/2014/main" id="{897B0A68-4440-46FF-83C2-578220407752}"/>
              </a:ext>
            </a:extLst>
          </p:cNvPr>
          <p:cNvSpPr txBox="1">
            <a:spLocks/>
          </p:cNvSpPr>
          <p:nvPr/>
        </p:nvSpPr>
        <p:spPr>
          <a:xfrm>
            <a:off x="12192" y="159434"/>
            <a:ext cx="9937376" cy="642273"/>
          </a:xfrm>
          <a:prstGeom prst="rect">
            <a:avLst/>
          </a:prstGeom>
        </p:spPr>
        <p:txBody>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dirty="0">
                <a:latin typeface="Arial Black" panose="020B0A04020102020204" pitchFamily="34" charset="0"/>
              </a:rPr>
              <a:t>Sequential Model Optimizer (ADAM,SGD,RMSPROP):</a:t>
            </a:r>
          </a:p>
        </p:txBody>
      </p:sp>
    </p:spTree>
    <p:extLst>
      <p:ext uri="{BB962C8B-B14F-4D97-AF65-F5344CB8AC3E}">
        <p14:creationId xmlns:p14="http://schemas.microsoft.com/office/powerpoint/2010/main" val="1557095716"/>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{4335EBE9-3146-4D3F-88C7-09F9AF95F240}tf56410444_win32</Template>
  <TotalTime>320</TotalTime>
  <Words>3235</Words>
  <Application>Microsoft Office PowerPoint</Application>
  <PresentationFormat>Widescreen</PresentationFormat>
  <Paragraphs>322</Paragraphs>
  <Slides>44</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SimSun-ExtB</vt:lpstr>
      <vt:lpstr>Abadi</vt:lpstr>
      <vt:lpstr>-apple-system</vt:lpstr>
      <vt:lpstr>Arial</vt:lpstr>
      <vt:lpstr>Arial Black</vt:lpstr>
      <vt:lpstr>Arial Unicode MS</vt:lpstr>
      <vt:lpstr>Baskerville</vt:lpstr>
      <vt:lpstr>Baskerville Old Face</vt:lpstr>
      <vt:lpstr>Calibri</vt:lpstr>
      <vt:lpstr>Cascadia Code</vt:lpstr>
      <vt:lpstr>Consolas</vt:lpstr>
      <vt:lpstr>Gill Sans Light</vt:lpstr>
      <vt:lpstr>Gill Sans Nova</vt:lpstr>
      <vt:lpstr>Gill Sans Nova Light</vt:lpstr>
      <vt:lpstr>Söhne</vt:lpstr>
      <vt:lpstr>The Hand Bold</vt:lpstr>
      <vt:lpstr>Times New Roman</vt:lpstr>
      <vt:lpstr>Office Theme</vt:lpstr>
      <vt:lpstr>Plant leaf recognition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recognition</dc:title>
  <dc:creator>SAI DATHA DHANUSH</dc:creator>
  <cp:lastModifiedBy>SAI DATHA DHANUSH</cp:lastModifiedBy>
  <cp:revision>11</cp:revision>
  <dcterms:created xsi:type="dcterms:W3CDTF">2024-03-26T06:07:43Z</dcterms:created>
  <dcterms:modified xsi:type="dcterms:W3CDTF">2024-03-26T11:49:16Z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